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  <p:sldMasterId id="2147483704" r:id="rId5"/>
    <p:sldMasterId id="2147483665" r:id="rId6"/>
  </p:sldMasterIdLst>
  <p:notesMasterIdLst>
    <p:notesMasterId r:id="rId15"/>
  </p:notesMasterIdLst>
  <p:handoutMasterIdLst>
    <p:handoutMasterId r:id="rId16"/>
  </p:handoutMasterIdLst>
  <p:sldIdLst>
    <p:sldId id="314" r:id="rId7"/>
    <p:sldId id="540" r:id="rId8"/>
    <p:sldId id="541" r:id="rId9"/>
    <p:sldId id="542" r:id="rId10"/>
    <p:sldId id="543" r:id="rId11"/>
    <p:sldId id="544" r:id="rId12"/>
    <p:sldId id="538" r:id="rId13"/>
    <p:sldId id="539" r:id="rId14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3300"/>
    <a:srgbClr val="FFFFFF"/>
    <a:srgbClr val="FFFF00"/>
    <a:srgbClr val="00CC66"/>
    <a:srgbClr val="339966"/>
    <a:srgbClr val="00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45" autoAdjust="0"/>
  </p:normalViewPr>
  <p:slideViewPr>
    <p:cSldViewPr>
      <p:cViewPr varScale="1">
        <p:scale>
          <a:sx n="88" d="100"/>
          <a:sy n="88" d="100"/>
        </p:scale>
        <p:origin x="72" y="3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86" y="-120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D7FA1374-BCBB-47CE-AE86-988532702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70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97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28AD73D-C8DE-49BC-AEDC-EE3C4DA541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44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528D91-F3E4-47E8-89CE-9614E9ED7CA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5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667-BF4A-473F-A695-9CCD6263A5EE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8803C-4AB3-4AA3-B7D1-1172E569C3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95831-C548-4661-9871-3A5C0D8CE2C2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8BE2E-2436-4AF5-B7E7-47E94009A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629C2-D6D7-4081-B66A-920350DDEA4B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65843-D5EA-46A8-86E1-C2B1C19170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54D83-6576-41CB-BA7C-102CECD6EF47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AEB9-3B9F-4BB4-8087-57567966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59558-70DC-4510-944B-A61519C722FB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43F5A-A268-4649-BB65-C22681FB17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FD5F2-1E99-4CC0-9640-211C68BD4AED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3897A-626B-41B1-B1B6-1A68EA5DB0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7FB1D-6B53-4940-A976-1A3817D0FE18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98E39-02E9-43BB-806A-88259BBAC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2CC4F-E8B1-46F7-AB23-ED25035945F5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88EC2-DA35-4CC2-BC2B-66FCB37F5F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59DB1-C1CC-4D55-8CAF-95B8033ABD0D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F5FF-1DF8-4FCC-8660-7782A6205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4760-916F-4915-9176-80205EECE726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DF120-3C1C-44FB-B132-57A90C7AB2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B5265-0B28-44D0-AF76-BF7C00A18F38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89EB0-2A39-4069-9DA3-5F775B16E8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C3BA7-BC0C-4F58-B7F7-DF422DB7811B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144F6-E9DA-49B9-988C-7B969AB7EF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E446-B5FA-40F9-9386-0E178845D2E6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DCEEC-1626-4AF1-8A1C-5F131E51D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0053E-A67F-4638-B6D1-EF2E4C385C97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D172C-1D9B-4760-9547-22EFC217A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05DFF-CE25-4BBA-A4CF-9FCE139FF0C2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E9997-66F2-4791-BB24-D2D3C07870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700B0-4FE3-4B9A-84FF-AF46D82046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07EB7-B8BF-421E-9371-82B9154071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E7BE-8315-4104-AF10-D896BB3B9E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28AED-281E-47E9-A291-C0FA463AA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D10EE-1846-4EF4-AFAE-E6DDE6AFEE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DF7B3-0287-48E0-A738-E740E321F8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D5590-3FBD-4E13-A20B-5A800D5E4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FE907-52EA-4B25-ACBB-3E294641FDDB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A71FE-1F83-4631-AB52-00F6B86F88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6CB2D-7CFA-42CD-B3BE-AAF6A04195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4C9AD-0B91-4065-847D-01BED546BC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77023-DAAD-4F4A-B8A5-4E9531B23B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B2C4-8886-4067-BB56-54778F7F88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0ED0E-DEEB-4958-8A1C-608DD2DB9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502E3-0778-4B5A-90A5-575559FA1C80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7A21-1F45-42A8-B61E-BD35464F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E8A4D-3A03-4CC2-8067-C509EDF39142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B0D5A-CEC1-46B9-8BB9-305DB663BC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1DFA1-B9EA-4899-B4D1-B76D71541829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7862-D9C6-450A-BFEB-560CB68E3F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760C0-C0BD-4CC5-B739-39B6E581A8EB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E488-B410-4CD2-A1F4-782418FC0E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407DA-E1D3-44CC-A6D0-E27FDA0F44A0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CB387-428F-482A-B2A2-DA1AFA7614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A387D-5089-488D-BC0C-8F2F5B433531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9430-2646-4BF7-9B49-CBD89F0BF0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F57945-37EB-40F0-A48F-D9DE10A054CC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E8BF6D7-4C00-4E26-894B-D4E2246BE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01F100-06B3-459C-8278-2675606340B6}" type="datetimeFigureOut">
              <a:rPr lang="en-US"/>
              <a:pPr>
                <a:defRPr/>
              </a:pPr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0933BE-D31A-4E8C-99A2-7FC529AFC1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8ABF2C0-6C34-4919-86C8-CCDCD7DF2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7200"/>
            <a:ext cx="9144000" cy="2057400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ahoma" pitchFamily="34" charset="0"/>
              </a:rPr>
              <a:t>Defense Travel System</a:t>
            </a:r>
          </a:p>
          <a:p>
            <a:pPr eaLnBrk="1" hangingPunct="1"/>
            <a:endParaRPr lang="en-US" sz="3600" b="1" dirty="0">
              <a:latin typeface="Tahoma" pitchFamily="34" charset="0"/>
            </a:endParaRPr>
          </a:p>
          <a:p>
            <a:pPr eaLnBrk="1" hangingPunct="1"/>
            <a:endParaRPr lang="en-US" sz="3600" b="1" dirty="0">
              <a:latin typeface="Tahoma" pitchFamily="34" charset="0"/>
            </a:endParaRPr>
          </a:p>
          <a:p>
            <a:pPr eaLnBrk="1" hangingPunct="1"/>
            <a:endParaRPr lang="en-US" sz="400" b="1" dirty="0">
              <a:latin typeface="Tahoma" pitchFamily="34" charset="0"/>
            </a:endParaRPr>
          </a:p>
          <a:p>
            <a:pPr eaLnBrk="1" hangingPunct="1"/>
            <a:endParaRPr lang="en-US" sz="400" b="1" dirty="0">
              <a:latin typeface="Tahoma" pitchFamily="34" charset="0"/>
            </a:endParaRPr>
          </a:p>
          <a:p>
            <a:pPr eaLnBrk="1" hangingPunct="1"/>
            <a:endParaRPr lang="en-US" sz="400" b="1" dirty="0">
              <a:latin typeface="Tahoma" pitchFamily="34" charset="0"/>
            </a:endParaRPr>
          </a:p>
        </p:txBody>
      </p:sp>
      <p:pic>
        <p:nvPicPr>
          <p:cNvPr id="5123" name="Picture 4" descr="D:\Documents and Settings\ruben.h.garcia1\Desktop\I MEF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" y="3124200"/>
            <a:ext cx="19192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1524000" y="3031629"/>
            <a:ext cx="6096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200" b="1" dirty="0"/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MEF / MCI West-CAMPEN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DTS Helpdesk 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Large Logo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3124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Duty Training (IDT)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/>
              <a:t>Marines serving in critical staffing shortfalls</a:t>
            </a:r>
            <a:endParaRPr lang="en-US" dirty="0" smtClean="0"/>
          </a:p>
          <a:p>
            <a:r>
              <a:rPr lang="en-US" dirty="0" smtClean="0"/>
              <a:t>Marine </a:t>
            </a:r>
            <a:r>
              <a:rPr lang="en-US" dirty="0"/>
              <a:t>must have an </a:t>
            </a:r>
            <a:r>
              <a:rPr lang="en-US" dirty="0" smtClean="0"/>
              <a:t>SSN+R DTS profile to </a:t>
            </a:r>
            <a:r>
              <a:rPr lang="en-US" dirty="0"/>
              <a:t>cross-org the FY22 </a:t>
            </a:r>
            <a:r>
              <a:rPr lang="en-US" dirty="0" smtClean="0"/>
              <a:t>LOA</a:t>
            </a:r>
          </a:p>
          <a:p>
            <a:r>
              <a:rPr lang="en-US" dirty="0"/>
              <a:t>MARADMIN 193/22 is NOT </a:t>
            </a:r>
            <a:r>
              <a:rPr lang="en-US" dirty="0" smtClean="0"/>
              <a:t>retroactive</a:t>
            </a:r>
          </a:p>
          <a:p>
            <a:r>
              <a:rPr lang="en-US" dirty="0"/>
              <a:t>Marines must be assigned to a unit located 150 miles or more from their official primary residence address</a:t>
            </a:r>
          </a:p>
        </p:txBody>
      </p:sp>
    </p:spTree>
    <p:extLst>
      <p:ext uri="{BB962C8B-B14F-4D97-AF65-F5344CB8AC3E}">
        <p14:creationId xmlns:p14="http://schemas.microsoft.com/office/powerpoint/2010/main" val="39589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Duty Training (IDT)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 in </a:t>
            </a:r>
            <a:r>
              <a:rPr lang="en-US" dirty="0"/>
              <a:t>Marine Corps Total Force System (MCTFS</a:t>
            </a:r>
            <a:r>
              <a:rPr lang="en-US" dirty="0" smtClean="0"/>
              <a:t>)</a:t>
            </a:r>
          </a:p>
          <a:p>
            <a:r>
              <a:rPr lang="en-US" dirty="0"/>
              <a:t>Reimbursement is only paid for travel from Marines’ PRA and their assigned Reserve Training Center (RTC</a:t>
            </a:r>
            <a:r>
              <a:rPr lang="en-US" dirty="0" smtClean="0"/>
              <a:t>)</a:t>
            </a:r>
          </a:p>
          <a:p>
            <a:r>
              <a:rPr lang="en-US" dirty="0"/>
              <a:t>BIC: MOS, AMOS, acceptable BIC </a:t>
            </a:r>
            <a:r>
              <a:rPr lang="en-US" dirty="0" smtClean="0"/>
              <a:t>mismatch, waiver</a:t>
            </a:r>
          </a:p>
          <a:p>
            <a:r>
              <a:rPr lang="en-US" dirty="0" smtClean="0"/>
              <a:t>All </a:t>
            </a:r>
            <a:r>
              <a:rPr lang="en-US" dirty="0"/>
              <a:t>ranks and MOSs are eligible.</a:t>
            </a:r>
          </a:p>
        </p:txBody>
      </p:sp>
    </p:spTree>
    <p:extLst>
      <p:ext uri="{BB962C8B-B14F-4D97-AF65-F5344CB8AC3E}">
        <p14:creationId xmlns:p14="http://schemas.microsoft.com/office/powerpoint/2010/main" val="341652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Duty Training (IDT)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Waiver: submit NAVMC 10274 via MSC HQ and G-1</a:t>
            </a:r>
          </a:p>
          <a:p>
            <a:r>
              <a:rPr lang="en-US" dirty="0"/>
              <a:t>Receipts are required for each request</a:t>
            </a:r>
            <a:endParaRPr lang="en-US" dirty="0" smtClean="0"/>
          </a:p>
          <a:p>
            <a:r>
              <a:rPr lang="en-US" dirty="0"/>
              <a:t>Actual cost and </a:t>
            </a:r>
            <a:r>
              <a:rPr lang="en-US" dirty="0" smtClean="0"/>
              <a:t>fees</a:t>
            </a:r>
          </a:p>
          <a:p>
            <a:pPr lvl="1"/>
            <a:r>
              <a:rPr lang="en-US" dirty="0" smtClean="0"/>
              <a:t>Airfare</a:t>
            </a:r>
          </a:p>
          <a:p>
            <a:pPr lvl="1"/>
            <a:r>
              <a:rPr lang="en-US" dirty="0" smtClean="0"/>
              <a:t>Travel to terminal: cab, mileage</a:t>
            </a:r>
          </a:p>
          <a:p>
            <a:pPr lvl="1"/>
            <a:r>
              <a:rPr lang="en-US" dirty="0" smtClean="0"/>
              <a:t>Tolls and parking fees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Mileage: use other rate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1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Duty Training (IDT)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Rental cars</a:t>
            </a:r>
          </a:p>
          <a:p>
            <a:pPr lvl="1"/>
            <a:r>
              <a:rPr lang="en-US" dirty="0" smtClean="0"/>
              <a:t>Authorized reimbursement for travel days only</a:t>
            </a:r>
          </a:p>
          <a:p>
            <a:pPr lvl="1"/>
            <a:r>
              <a:rPr lang="en-US" dirty="0" smtClean="0"/>
              <a:t>Must be a compact size </a:t>
            </a:r>
          </a:p>
          <a:p>
            <a:pPr lvl="1"/>
            <a:r>
              <a:rPr lang="en-US" dirty="0" smtClean="0"/>
              <a:t>JTR rules for rental car reimbursement apply (no prepaid fuel, upgrades, or unnecessary fees will be paid)</a:t>
            </a:r>
          </a:p>
          <a:p>
            <a:r>
              <a:rPr lang="en-US" dirty="0"/>
              <a:t>Meals</a:t>
            </a:r>
          </a:p>
          <a:p>
            <a:pPr lvl="1"/>
            <a:r>
              <a:rPr lang="en-US" dirty="0"/>
              <a:t>Only actual cost of meal, tip and taxes </a:t>
            </a:r>
          </a:p>
          <a:p>
            <a:pPr lvl="1"/>
            <a:r>
              <a:rPr lang="en-US" dirty="0"/>
              <a:t>meal receipts are required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27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Duty Training (IDT)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410200"/>
          </a:xfrm>
        </p:spPr>
        <p:txBody>
          <a:bodyPr/>
          <a:lstStyle/>
          <a:p>
            <a:r>
              <a:rPr lang="en-US" dirty="0" smtClean="0"/>
              <a:t>Reimbursement </a:t>
            </a:r>
            <a:r>
              <a:rPr lang="en-US" dirty="0"/>
              <a:t>is limited to eleven (11) round trips per Marine, per </a:t>
            </a:r>
            <a:r>
              <a:rPr lang="en-US" dirty="0" smtClean="0"/>
              <a:t>FY</a:t>
            </a:r>
          </a:p>
          <a:p>
            <a:r>
              <a:rPr lang="en-US" dirty="0"/>
              <a:t>Aviators (MOS 75XX) assigned DIFOP to SMCR squadrons are allowed reimbursement not to exceed twenty-two (22) round trips and additional drill periods </a:t>
            </a:r>
            <a:r>
              <a:rPr lang="en-US" dirty="0" smtClean="0"/>
              <a:t>necessary </a:t>
            </a:r>
            <a:r>
              <a:rPr lang="en-US" dirty="0"/>
              <a:t>to meet minimum annual flight hour </a:t>
            </a:r>
            <a:r>
              <a:rPr lang="en-US" dirty="0" smtClean="0"/>
              <a:t>requirements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Trip number must be reflected on the voucher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2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Duty Training (IDT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Common </a:t>
            </a:r>
            <a:r>
              <a:rPr lang="en-US" dirty="0"/>
              <a:t>Errors</a:t>
            </a:r>
          </a:p>
          <a:p>
            <a:r>
              <a:rPr lang="en-US" dirty="0"/>
              <a:t>-Rental car being non-compact with no justification</a:t>
            </a:r>
          </a:p>
          <a:p>
            <a:r>
              <a:rPr lang="en-US" dirty="0"/>
              <a:t>-Rental car going over 2 days maximum authorized reimbursement rate</a:t>
            </a:r>
          </a:p>
          <a:p>
            <a:r>
              <a:rPr lang="en-US" dirty="0"/>
              <a:t>-Airfare and Rental receipts not having proof of payment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37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Duty Training (IDT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/>
              <a:t>stating which trip number for the fiscal year (critical shortfall billets)</a:t>
            </a:r>
          </a:p>
          <a:p>
            <a:r>
              <a:rPr lang="en-US" dirty="0" smtClean="0"/>
              <a:t>No </a:t>
            </a:r>
            <a:r>
              <a:rPr lang="en-US" dirty="0"/>
              <a:t>using correct “other mileage” rate</a:t>
            </a:r>
          </a:p>
          <a:p>
            <a:r>
              <a:rPr lang="en-US" dirty="0" smtClean="0"/>
              <a:t>Cannot </a:t>
            </a:r>
            <a:r>
              <a:rPr lang="en-US" dirty="0"/>
              <a:t>Exceed 500 </a:t>
            </a:r>
            <a:r>
              <a:rPr lang="en-US" dirty="0" smtClean="0"/>
              <a:t>Dollars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FPM </a:t>
            </a:r>
            <a:r>
              <a:rPr lang="en-US" dirty="0"/>
              <a:t>Vol 2. </a:t>
            </a:r>
            <a:r>
              <a:rPr lang="en-US" dirty="0" err="1"/>
              <a:t>Ch</a:t>
            </a:r>
            <a:r>
              <a:rPr lang="en-US" dirty="0"/>
              <a:t> 5 Paragraph 0502</a:t>
            </a:r>
          </a:p>
          <a:p>
            <a:pPr marL="0" indent="0">
              <a:buNone/>
            </a:pPr>
            <a:r>
              <a:rPr lang="en-US" dirty="0"/>
              <a:t>JTR CH 3 Paragraph 032303</a:t>
            </a:r>
          </a:p>
          <a:p>
            <a:pPr marL="0" indent="0">
              <a:buNone/>
            </a:pPr>
            <a:r>
              <a:rPr lang="en-US" dirty="0"/>
              <a:t>MARADMIN 193/22</a:t>
            </a:r>
          </a:p>
        </p:txBody>
      </p:sp>
    </p:spTree>
    <p:extLst>
      <p:ext uri="{BB962C8B-B14F-4D97-AF65-F5344CB8AC3E}">
        <p14:creationId xmlns:p14="http://schemas.microsoft.com/office/powerpoint/2010/main" val="26326660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33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33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AA7E8CD1F3F6478B0C507829A1C2DB" ma:contentTypeVersion="9" ma:contentTypeDescription="Create a new document." ma:contentTypeScope="" ma:versionID="50c44c380139f16472cd9dc9d82ccc29">
  <xsd:schema xmlns:xsd="http://www.w3.org/2001/XMLSchema" xmlns:xs="http://www.w3.org/2001/XMLSchema" xmlns:p="http://schemas.microsoft.com/office/2006/metadata/properties" xmlns:ns3="f9cd1e00-4118-403a-a727-67612026b37b" xmlns:ns4="f6e88c80-fddd-44b6-b3a9-dc3e255855a4" targetNamespace="http://schemas.microsoft.com/office/2006/metadata/properties" ma:root="true" ma:fieldsID="0894047ba3625bc1feaa81d0ce36aa72" ns3:_="" ns4:_="">
    <xsd:import namespace="f9cd1e00-4118-403a-a727-67612026b37b"/>
    <xsd:import namespace="f6e88c80-fddd-44b6-b3a9-dc3e255855a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d1e00-4118-403a-a727-67612026b37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88c80-fddd-44b6-b3a9-dc3e25585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DA05CC-5E27-4494-B49C-D495B976A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cd1e00-4118-403a-a727-67612026b37b"/>
    <ds:schemaRef ds:uri="f6e88c80-fddd-44b6-b3a9-dc3e255855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8569C5-D5B6-4B2F-B35D-097858B80B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A616F2-F839-4E16-A5DB-2E704A15A6F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9cd1e00-4118-403a-a727-67612026b37b"/>
    <ds:schemaRef ds:uri="f6e88c80-fddd-44b6-b3a9-dc3e255855a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34588</TotalTime>
  <Words>356</Words>
  <Application>Microsoft Office PowerPoint</Application>
  <PresentationFormat>On-screen Show (4:3)</PresentationFormat>
  <Paragraphs>51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Custom Design</vt:lpstr>
      <vt:lpstr>1_Custom Design</vt:lpstr>
      <vt:lpstr>1_Default Design</vt:lpstr>
      <vt:lpstr>PowerPoint Presentation</vt:lpstr>
      <vt:lpstr>Inactive Duty Training (IDT)</vt:lpstr>
      <vt:lpstr>Inactive Duty Training (IDT)</vt:lpstr>
      <vt:lpstr>Inactive Duty Training (IDT)</vt:lpstr>
      <vt:lpstr>Inactive Duty Training (IDT)</vt:lpstr>
      <vt:lpstr>Inactive Duty Training (IDT)</vt:lpstr>
      <vt:lpstr>Inactive Duty Training (IDT)</vt:lpstr>
      <vt:lpstr>Inactive Duty Training (IDT)</vt:lpstr>
    </vt:vector>
  </TitlesOfParts>
  <Company>Spawar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rmatias</dc:creator>
  <cp:lastModifiedBy>Oliveri GySgt James S</cp:lastModifiedBy>
  <cp:revision>845</cp:revision>
  <dcterms:created xsi:type="dcterms:W3CDTF">2004-07-07T14:16:08Z</dcterms:created>
  <dcterms:modified xsi:type="dcterms:W3CDTF">2022-05-24T19:32:23Z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0x010100C2AA7E8CD1F3F6478B0C507829A1C2DB</vt:lpwstr>
  </property>
</Properties>
</file>