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302" r:id="rId4"/>
    <p:sldId id="313" r:id="rId5"/>
    <p:sldId id="312" r:id="rId6"/>
    <p:sldId id="307" r:id="rId7"/>
    <p:sldId id="314" r:id="rId8"/>
    <p:sldId id="319" r:id="rId9"/>
    <p:sldId id="306" r:id="rId10"/>
    <p:sldId id="261" r:id="rId11"/>
    <p:sldId id="305" r:id="rId12"/>
    <p:sldId id="316" r:id="rId13"/>
    <p:sldId id="295" r:id="rId14"/>
    <p:sldId id="320" r:id="rId15"/>
    <p:sldId id="317" r:id="rId16"/>
    <p:sldId id="300" r:id="rId17"/>
    <p:sldId id="289" r:id="rId18"/>
    <p:sldId id="301" r:id="rId19"/>
    <p:sldId id="271" r:id="rId20"/>
    <p:sldId id="29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0169147-913E-46B2-8ACA-F3C83DA4CB5C}">
          <p14:sldIdLst>
            <p14:sldId id="256"/>
            <p14:sldId id="257"/>
            <p14:sldId id="302"/>
            <p14:sldId id="313"/>
            <p14:sldId id="312"/>
            <p14:sldId id="307"/>
            <p14:sldId id="314"/>
            <p14:sldId id="319"/>
            <p14:sldId id="306"/>
            <p14:sldId id="261"/>
            <p14:sldId id="305"/>
            <p14:sldId id="316"/>
            <p14:sldId id="295"/>
            <p14:sldId id="320"/>
            <p14:sldId id="317"/>
            <p14:sldId id="300"/>
            <p14:sldId id="289"/>
            <p14:sldId id="301"/>
            <p14:sldId id="271"/>
            <p14:sldId id="293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iana LCpl Angel F" initials="TLAF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 autoAdjust="0"/>
    <p:restoredTop sz="88861" autoAdjust="0"/>
  </p:normalViewPr>
  <p:slideViewPr>
    <p:cSldViewPr>
      <p:cViewPr varScale="1">
        <p:scale>
          <a:sx n="85" d="100"/>
          <a:sy n="85" d="100"/>
        </p:scale>
        <p:origin x="-52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95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216E9-C135-4BF9-BCEF-91DE00EA70AC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93AE08-A107-409D-B192-FBB457E8A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42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3AE08-A107-409D-B192-FBB457E8A99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7876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3AE08-A107-409D-B192-FBB457E8A99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2775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3AE08-A107-409D-B192-FBB457E8A99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641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3AE08-A107-409D-B192-FBB457E8A99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787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3AE08-A107-409D-B192-FBB457E8A99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787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3AE08-A107-409D-B192-FBB457E8A99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787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3AE08-A107-409D-B192-FBB457E8A99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787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3AE08-A107-409D-B192-FBB457E8A99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7876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3AE08-A107-409D-B192-FBB457E8A99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7876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3AE08-A107-409D-B192-FBB457E8A99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2775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3AE08-A107-409D-B192-FBB457E8A99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277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CE2D-9D4B-4AD9-90E4-3E7927176DA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88C67-D4F7-4FEC-BD46-6574AA10B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161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CE2D-9D4B-4AD9-90E4-3E7927176DA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88C67-D4F7-4FEC-BD46-6574AA10B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431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CE2D-9D4B-4AD9-90E4-3E7927176DA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88C67-D4F7-4FEC-BD46-6574AA10B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642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CE2D-9D4B-4AD9-90E4-3E7927176DA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88C67-D4F7-4FEC-BD46-6574AA10B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684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CE2D-9D4B-4AD9-90E4-3E7927176DA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88C67-D4F7-4FEC-BD46-6574AA10B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073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CE2D-9D4B-4AD9-90E4-3E7927176DA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88C67-D4F7-4FEC-BD46-6574AA10B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659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CE2D-9D4B-4AD9-90E4-3E7927176DA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88C67-D4F7-4FEC-BD46-6574AA10B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7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CE2D-9D4B-4AD9-90E4-3E7927176DA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88C67-D4F7-4FEC-BD46-6574AA10B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692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CE2D-9D4B-4AD9-90E4-3E7927176DA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88C67-D4F7-4FEC-BD46-6574AA10B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90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CE2D-9D4B-4AD9-90E4-3E7927176DA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88C67-D4F7-4FEC-BD46-6574AA10B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14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CE2D-9D4B-4AD9-90E4-3E7927176DA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88C67-D4F7-4FEC-BD46-6574AA10B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911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CE2D-9D4B-4AD9-90E4-3E7927176DA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88C67-D4F7-4FEC-BD46-6574AA10B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466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fensetravel.dod.mil/site/perdiemCalc.cfm" TargetMode="External"/><Relationship Id="rId2" Type="http://schemas.openxmlformats.org/officeDocument/2006/relationships/hyperlink" Target="https://cpsearch.fas.gsa.gov/cpsearch/search.do?method=ente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52400"/>
            <a:ext cx="7315200" cy="914400"/>
          </a:xfrm>
        </p:spPr>
        <p:txBody>
          <a:bodyPr>
            <a:normAutofit/>
          </a:bodyPr>
          <a:lstStyle/>
          <a:p>
            <a:r>
              <a:rPr lang="en-US" sz="2500" b="1" dirty="0" smtClean="0"/>
              <a:t>REGIONAL DISBURSING OFFICE – WEST</a:t>
            </a:r>
            <a:endParaRPr lang="en-US" sz="25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2438400"/>
            <a:ext cx="6400800" cy="18288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PERMANENT DUTY TRAVEL</a:t>
            </a:r>
            <a:endParaRPr lang="en-US" sz="48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248400" y="61722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LAST UPDATED: NOV 2017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1421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61415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MODES OF TRAVEL (POV)</a:t>
            </a:r>
            <a:endParaRPr lang="en-US" sz="32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050174" y="914400"/>
            <a:ext cx="6941426" cy="5943600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500" b="1" dirty="0"/>
              <a:t>What </a:t>
            </a:r>
            <a:r>
              <a:rPr lang="en-US" sz="1500" b="1" dirty="0" smtClean="0"/>
              <a:t>modes of travel can be used?</a:t>
            </a:r>
            <a:endParaRPr lang="en-US" sz="1500" b="1" dirty="0"/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Depending on what is authorized in the </a:t>
            </a:r>
            <a:r>
              <a:rPr lang="en-US" sz="1400" dirty="0" err="1" smtClean="0"/>
              <a:t>mbrs</a:t>
            </a:r>
            <a:r>
              <a:rPr lang="en-US" sz="1400" dirty="0" smtClean="0"/>
              <a:t> orders, a </a:t>
            </a:r>
            <a:r>
              <a:rPr lang="en-US" sz="1400" dirty="0" err="1" smtClean="0"/>
              <a:t>mbr</a:t>
            </a:r>
            <a:r>
              <a:rPr lang="en-US" sz="1400" dirty="0" smtClean="0"/>
              <a:t> may elect to travel by:</a:t>
            </a:r>
            <a:endParaRPr lang="en-US" sz="1400" dirty="0"/>
          </a:p>
          <a:p>
            <a:pPr marL="914400" lvl="2" indent="0">
              <a:buNone/>
            </a:pPr>
            <a:r>
              <a:rPr lang="en-US" sz="1400" dirty="0" smtClean="0">
                <a:solidFill>
                  <a:prstClr val="black"/>
                </a:solidFill>
              </a:rPr>
              <a:t>- Personally owned vehicle (POV)</a:t>
            </a:r>
          </a:p>
          <a:p>
            <a:pPr marL="914400" lvl="2" indent="0">
              <a:buNone/>
            </a:pPr>
            <a:r>
              <a:rPr lang="en-US" sz="1400" dirty="0" smtClean="0">
                <a:solidFill>
                  <a:prstClr val="black"/>
                </a:solidFill>
              </a:rPr>
              <a:t>- Commercial transportation (ex: air, bus, rail)</a:t>
            </a:r>
          </a:p>
          <a:p>
            <a:pPr marL="914400" lvl="2" indent="0">
              <a:buNone/>
            </a:pPr>
            <a:r>
              <a:rPr lang="en-US" sz="1400" dirty="0" smtClean="0">
                <a:solidFill>
                  <a:prstClr val="black"/>
                </a:solidFill>
              </a:rPr>
              <a:t>- Transportation purchased by the government </a:t>
            </a:r>
          </a:p>
          <a:p>
            <a:pPr lvl="2">
              <a:buFontTx/>
              <a:buChar char="-"/>
            </a:pPr>
            <a:endParaRPr lang="en-US" sz="1000" dirty="0" smtClean="0">
              <a:solidFill>
                <a:prstClr val="black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500" b="1" dirty="0" smtClean="0"/>
              <a:t>What should a </a:t>
            </a:r>
            <a:r>
              <a:rPr lang="en-US" sz="1500" b="1" dirty="0" err="1" smtClean="0"/>
              <a:t>mbr</a:t>
            </a:r>
            <a:r>
              <a:rPr lang="en-US" sz="1500" b="1" dirty="0" smtClean="0"/>
              <a:t> expect when traveling by POV?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400" dirty="0" err="1"/>
              <a:t>Mbr</a:t>
            </a:r>
            <a:r>
              <a:rPr lang="en-US" sz="1400" dirty="0"/>
              <a:t> will receive $0.17 per mile </a:t>
            </a:r>
            <a:r>
              <a:rPr lang="en-US" sz="1400" dirty="0" smtClean="0"/>
              <a:t>traveled.</a:t>
            </a:r>
            <a:endParaRPr lang="en-US" sz="1400" dirty="0"/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Travelers will be reimbursed travel per diem for each authorized travel day used which covers the cost of daily lodging and meals.</a:t>
            </a:r>
          </a:p>
          <a:p>
            <a:pPr marL="1200150" lvl="3" indent="-285750">
              <a:buFont typeface="Wingdings" panose="05000000000000000000" pitchFamily="2" charset="2"/>
              <a:buChar char="§"/>
            </a:pPr>
            <a:r>
              <a:rPr lang="en-US" sz="1400" dirty="0" err="1" smtClean="0"/>
              <a:t>Mbr</a:t>
            </a:r>
            <a:r>
              <a:rPr lang="en-US" sz="1400" dirty="0" smtClean="0"/>
              <a:t>: </a:t>
            </a:r>
            <a:r>
              <a:rPr lang="en-US" sz="1400" b="1" dirty="0" smtClean="0"/>
              <a:t>$144.00</a:t>
            </a:r>
          </a:p>
          <a:p>
            <a:pPr marL="1200150" lvl="3" indent="-285750">
              <a:buFont typeface="Wingdings" panose="05000000000000000000" pitchFamily="2" charset="2"/>
              <a:buChar char="§"/>
            </a:pPr>
            <a:r>
              <a:rPr lang="en-US" sz="1400" dirty="0" err="1" smtClean="0"/>
              <a:t>Depns</a:t>
            </a:r>
            <a:r>
              <a:rPr lang="en-US" sz="1400" dirty="0" smtClean="0"/>
              <a:t> 12 and over: </a:t>
            </a:r>
            <a:r>
              <a:rPr lang="en-US" sz="1400" b="1" dirty="0" smtClean="0"/>
              <a:t>$108.00 </a:t>
            </a:r>
          </a:p>
          <a:p>
            <a:pPr marL="1200150" lvl="3" indent="-285750">
              <a:buFont typeface="Wingdings" panose="05000000000000000000" pitchFamily="2" charset="2"/>
              <a:buChar char="§"/>
            </a:pPr>
            <a:r>
              <a:rPr lang="en-US" sz="1400" dirty="0" err="1" smtClean="0"/>
              <a:t>Depns</a:t>
            </a:r>
            <a:r>
              <a:rPr lang="en-US" sz="1400" dirty="0" smtClean="0"/>
              <a:t> 11 and under: </a:t>
            </a:r>
            <a:r>
              <a:rPr lang="en-US" sz="1400" b="1" dirty="0" smtClean="0"/>
              <a:t>$72.00 </a:t>
            </a:r>
          </a:p>
          <a:p>
            <a:pPr marL="1200150" lvl="3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If </a:t>
            </a:r>
            <a:r>
              <a:rPr lang="en-US" sz="1400" dirty="0" err="1" smtClean="0"/>
              <a:t>depns</a:t>
            </a:r>
            <a:r>
              <a:rPr lang="en-US" sz="1400" dirty="0" smtClean="0"/>
              <a:t> travel on separate dates, the spouse or (1) </a:t>
            </a:r>
            <a:r>
              <a:rPr lang="en-US" sz="1400" dirty="0" err="1" smtClean="0"/>
              <a:t>depn</a:t>
            </a:r>
            <a:r>
              <a:rPr lang="en-US" sz="1400" dirty="0" smtClean="0"/>
              <a:t> driver will receive the full rate of </a:t>
            </a:r>
            <a:r>
              <a:rPr lang="en-US" sz="1400" b="1" dirty="0" smtClean="0"/>
              <a:t>$144.00</a:t>
            </a:r>
          </a:p>
          <a:p>
            <a:pPr marL="1200150" lvl="3" indent="-285750">
              <a:buFont typeface="Wingdings" panose="05000000000000000000" pitchFamily="2" charset="2"/>
              <a:buChar char="§"/>
            </a:pPr>
            <a:endParaRPr lang="en-US" sz="1000" b="1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500" b="1" dirty="0" smtClean="0"/>
              <a:t>What if I am authorized (8) travel days from Camp Lejeune to Camp Pendleton, but check into new PDS in (4) days?</a:t>
            </a:r>
            <a:endParaRPr lang="en-US" sz="1500" b="1" dirty="0"/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prstClr val="black"/>
                </a:solidFill>
              </a:rPr>
              <a:t>Travelers </a:t>
            </a:r>
            <a:r>
              <a:rPr lang="en-US" sz="1400" dirty="0">
                <a:solidFill>
                  <a:prstClr val="black"/>
                </a:solidFill>
              </a:rPr>
              <a:t>will be limited to actual travel days </a:t>
            </a:r>
            <a:r>
              <a:rPr lang="en-US" sz="1400" dirty="0" smtClean="0">
                <a:solidFill>
                  <a:prstClr val="black"/>
                </a:solidFill>
              </a:rPr>
              <a:t>utilized meaning DTOD determined travel distance from Camp Lejeune to Camp Pendleton is 2,632 miles which allowed (8) travel days. If </a:t>
            </a:r>
            <a:r>
              <a:rPr lang="en-US" sz="1400" dirty="0" err="1" smtClean="0">
                <a:solidFill>
                  <a:prstClr val="black"/>
                </a:solidFill>
              </a:rPr>
              <a:t>mbr</a:t>
            </a:r>
            <a:r>
              <a:rPr lang="en-US" sz="1400" dirty="0" smtClean="0">
                <a:solidFill>
                  <a:prstClr val="black"/>
                </a:solidFill>
              </a:rPr>
              <a:t> checked into new PDS in (4) days, all travelers will only receive (4) days of travel per diem plus $447.44 for MALT.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935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61415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MODES OF TRAVEL (COMMERICAL)</a:t>
            </a:r>
            <a:endParaRPr lang="en-US" sz="32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060809" y="914400"/>
            <a:ext cx="6930791" cy="5638800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/>
              <a:t>What should a </a:t>
            </a:r>
            <a:r>
              <a:rPr lang="en-US" sz="1600" b="1" dirty="0" err="1"/>
              <a:t>mbr</a:t>
            </a:r>
            <a:r>
              <a:rPr lang="en-US" sz="1600" b="1" dirty="0"/>
              <a:t> expect when traveling by </a:t>
            </a:r>
            <a:r>
              <a:rPr lang="en-US" sz="1600" b="1" dirty="0" smtClean="0"/>
              <a:t>commercial transportation?</a:t>
            </a:r>
            <a:endParaRPr lang="en-US" sz="1600" b="1" dirty="0"/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400" dirty="0" err="1"/>
              <a:t>Mbr</a:t>
            </a:r>
            <a:r>
              <a:rPr lang="en-US" sz="1400" dirty="0"/>
              <a:t> will receive </a:t>
            </a:r>
            <a:r>
              <a:rPr lang="en-US" sz="1400" dirty="0" smtClean="0"/>
              <a:t>(1) day </a:t>
            </a:r>
            <a:r>
              <a:rPr lang="en-US" sz="1400" dirty="0"/>
              <a:t>of commercial per diem </a:t>
            </a:r>
            <a:r>
              <a:rPr lang="en-US" sz="1400" dirty="0" smtClean="0"/>
              <a:t>regardless of how </a:t>
            </a:r>
            <a:r>
              <a:rPr lang="en-US" sz="1400" dirty="0"/>
              <a:t>many travel days </a:t>
            </a:r>
            <a:r>
              <a:rPr lang="en-US" sz="1400" dirty="0" smtClean="0"/>
              <a:t>used</a:t>
            </a:r>
            <a:r>
              <a:rPr lang="en-US" sz="1400" dirty="0"/>
              <a:t>. 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400" dirty="0" err="1" smtClean="0">
                <a:solidFill>
                  <a:prstClr val="black"/>
                </a:solidFill>
              </a:rPr>
              <a:t>Mbr</a:t>
            </a:r>
            <a:r>
              <a:rPr lang="en-US" sz="1400" dirty="0" smtClean="0">
                <a:solidFill>
                  <a:prstClr val="black"/>
                </a:solidFill>
              </a:rPr>
              <a:t> may be reimbursed airfare if claimed on 1351-2 and provides a valid receipt.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400" dirty="0" err="1" smtClean="0">
                <a:solidFill>
                  <a:prstClr val="black"/>
                </a:solidFill>
              </a:rPr>
              <a:t>Mbr</a:t>
            </a:r>
            <a:r>
              <a:rPr lang="en-US" sz="1400" dirty="0" smtClean="0">
                <a:solidFill>
                  <a:prstClr val="black"/>
                </a:solidFill>
              </a:rPr>
              <a:t> will be limited to the GTR cost of the flight meaning if </a:t>
            </a:r>
            <a:r>
              <a:rPr lang="en-US" sz="1400" dirty="0" err="1" smtClean="0">
                <a:solidFill>
                  <a:prstClr val="black"/>
                </a:solidFill>
              </a:rPr>
              <a:t>mbr</a:t>
            </a:r>
            <a:r>
              <a:rPr lang="en-US" sz="1400" dirty="0" smtClean="0">
                <a:solidFill>
                  <a:prstClr val="black"/>
                </a:solidFill>
              </a:rPr>
              <a:t> purchased flight for $900, but the government could have purchased the flight for $750 then </a:t>
            </a:r>
            <a:r>
              <a:rPr lang="en-US" sz="1400" dirty="0" err="1" smtClean="0">
                <a:solidFill>
                  <a:prstClr val="black"/>
                </a:solidFill>
              </a:rPr>
              <a:t>mbr</a:t>
            </a:r>
            <a:r>
              <a:rPr lang="en-US" sz="1400" dirty="0" smtClean="0">
                <a:solidFill>
                  <a:prstClr val="black"/>
                </a:solidFill>
              </a:rPr>
              <a:t> will only receive $750.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prstClr val="black"/>
                </a:solidFill>
              </a:rPr>
              <a:t>To compare GTR costs visit:</a:t>
            </a:r>
          </a:p>
          <a:p>
            <a:pPr marL="457200" lvl="2" indent="0">
              <a:buNone/>
            </a:pPr>
            <a:r>
              <a:rPr lang="en-US" sz="1400" dirty="0" smtClean="0">
                <a:solidFill>
                  <a:prstClr val="black"/>
                </a:solidFill>
              </a:rPr>
              <a:t>	</a:t>
            </a:r>
            <a:r>
              <a:rPr lang="en-US" sz="1400" dirty="0" smtClean="0">
                <a:solidFill>
                  <a:prstClr val="black"/>
                </a:solidFill>
                <a:hlinkClick r:id="rId2"/>
              </a:rPr>
              <a:t>https</a:t>
            </a:r>
            <a:r>
              <a:rPr lang="en-US" sz="1400" dirty="0">
                <a:solidFill>
                  <a:prstClr val="black"/>
                </a:solidFill>
                <a:hlinkClick r:id="rId2"/>
              </a:rPr>
              <a:t>://</a:t>
            </a:r>
            <a:r>
              <a:rPr lang="en-US" sz="1400" dirty="0" smtClean="0">
                <a:solidFill>
                  <a:prstClr val="black"/>
                </a:solidFill>
                <a:hlinkClick r:id="rId2"/>
              </a:rPr>
              <a:t>cpsearch.fas.gsa.gov/cpsearch/search.do?method=enter</a:t>
            </a:r>
            <a:endParaRPr lang="en-US" sz="1400" dirty="0" smtClean="0">
              <a:solidFill>
                <a:prstClr val="black"/>
              </a:solidFill>
            </a:endParaRPr>
          </a:p>
          <a:p>
            <a:pPr marL="457200" lvl="2" indent="0">
              <a:buNone/>
            </a:pPr>
            <a:endParaRPr lang="en-US" sz="1500" dirty="0">
              <a:solidFill>
                <a:prstClr val="black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/>
              <a:t>What should a </a:t>
            </a:r>
            <a:r>
              <a:rPr lang="en-US" sz="1600" b="1" dirty="0" err="1"/>
              <a:t>mbr</a:t>
            </a:r>
            <a:r>
              <a:rPr lang="en-US" sz="1600" b="1" dirty="0"/>
              <a:t> expect when traveling by </a:t>
            </a:r>
            <a:r>
              <a:rPr lang="en-US" sz="1600" b="1" dirty="0" smtClean="0"/>
              <a:t>transportation purchased by the government?</a:t>
            </a:r>
            <a:endParaRPr lang="en-US" sz="1600" b="1" dirty="0"/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400" dirty="0" err="1"/>
              <a:t>Mbr</a:t>
            </a:r>
            <a:r>
              <a:rPr lang="en-US" sz="1400" dirty="0"/>
              <a:t> </a:t>
            </a:r>
            <a:r>
              <a:rPr lang="en-US" sz="1400" dirty="0" smtClean="0"/>
              <a:t>may receive up to (2) days of commercial per diem depending on how many travel days </a:t>
            </a:r>
            <a:r>
              <a:rPr lang="en-US" sz="1400" dirty="0" err="1" smtClean="0"/>
              <a:t>mbr</a:t>
            </a:r>
            <a:r>
              <a:rPr lang="en-US" sz="1400" dirty="0" smtClean="0"/>
              <a:t> used. </a:t>
            </a:r>
            <a:endParaRPr lang="en-US" sz="1400" dirty="0"/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400" dirty="0" err="1">
                <a:solidFill>
                  <a:prstClr val="black"/>
                </a:solidFill>
              </a:rPr>
              <a:t>Mbr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smtClean="0">
                <a:solidFill>
                  <a:prstClr val="black"/>
                </a:solidFill>
              </a:rPr>
              <a:t>will not be reimbursed airfare. </a:t>
            </a:r>
            <a:endParaRPr lang="en-US" sz="1400" dirty="0">
              <a:solidFill>
                <a:prstClr val="black"/>
              </a:solidFill>
            </a:endParaRPr>
          </a:p>
          <a:p>
            <a:pPr marL="742950" lvl="2" indent="-285750">
              <a:buFont typeface="Wingdings" panose="05000000000000000000" pitchFamily="2" charset="2"/>
              <a:buChar char="§"/>
            </a:pPr>
            <a:endParaRPr lang="en-US" sz="1500" dirty="0" smtClean="0">
              <a:solidFill>
                <a:prstClr val="black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 smtClean="0"/>
              <a:t>Where do I find the rates for commercial per diem?</a:t>
            </a:r>
            <a:endParaRPr lang="en-US" sz="1600" dirty="0" smtClean="0"/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400" dirty="0" smtClean="0">
                <a:hlinkClick r:id="rId3"/>
              </a:rPr>
              <a:t>https</a:t>
            </a:r>
            <a:r>
              <a:rPr lang="en-US" sz="1400" dirty="0">
                <a:hlinkClick r:id="rId3"/>
              </a:rPr>
              <a:t>://</a:t>
            </a:r>
            <a:r>
              <a:rPr lang="en-US" sz="1400" dirty="0" smtClean="0">
                <a:hlinkClick r:id="rId3"/>
              </a:rPr>
              <a:t>www.defensetravel.dod.mil/site/perdiemCalc.cfm</a:t>
            </a:r>
            <a:endParaRPr lang="en-US" sz="1400" dirty="0" smtClean="0"/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prstClr val="black"/>
                </a:solidFill>
              </a:rPr>
              <a:t>Y</a:t>
            </a:r>
            <a:r>
              <a:rPr lang="en-US" sz="1400" dirty="0" smtClean="0">
                <a:solidFill>
                  <a:prstClr val="black"/>
                </a:solidFill>
              </a:rPr>
              <a:t>ou will only receive 75% of commercial per diem on the </a:t>
            </a:r>
            <a:r>
              <a:rPr lang="en-US" sz="1400" u="sng" dirty="0" smtClean="0">
                <a:solidFill>
                  <a:prstClr val="black"/>
                </a:solidFill>
              </a:rPr>
              <a:t>day of departure </a:t>
            </a:r>
            <a:r>
              <a:rPr lang="en-US" sz="1400" dirty="0" smtClean="0">
                <a:solidFill>
                  <a:prstClr val="black"/>
                </a:solidFill>
              </a:rPr>
              <a:t>from the old PDS and the </a:t>
            </a:r>
            <a:r>
              <a:rPr lang="en-US" sz="1400" u="sng" dirty="0" smtClean="0">
                <a:solidFill>
                  <a:prstClr val="black"/>
                </a:solidFill>
              </a:rPr>
              <a:t>day of arrival </a:t>
            </a:r>
            <a:r>
              <a:rPr lang="en-US" sz="1400" dirty="0" smtClean="0">
                <a:solidFill>
                  <a:prstClr val="black"/>
                </a:solidFill>
              </a:rPr>
              <a:t>to the new PDS. 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500" dirty="0" smtClean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240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61415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MODES OF TRAVEL (MIXED)</a:t>
            </a:r>
            <a:endParaRPr lang="en-US" sz="32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060809" y="838200"/>
            <a:ext cx="7083191" cy="5638800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/>
              <a:t>What if I use more than one mode of travel?</a:t>
            </a:r>
            <a:endParaRPr lang="en-US" sz="1600" dirty="0"/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500" dirty="0"/>
              <a:t>Using more than one mode of travel from one PDS to the other is </a:t>
            </a:r>
            <a:r>
              <a:rPr lang="en-US" sz="1500" dirty="0" smtClean="0"/>
              <a:t>known </a:t>
            </a:r>
            <a:r>
              <a:rPr lang="en-US" sz="1500" dirty="0"/>
              <a:t>as mixed modes. </a:t>
            </a:r>
            <a:r>
              <a:rPr lang="en-US" sz="1500" dirty="0" smtClean="0"/>
              <a:t>If authorized in orders, you can travel to your new PDS by more than one mode (normally POV and commercial air).</a:t>
            </a:r>
            <a:endParaRPr lang="en-US" sz="1500" dirty="0"/>
          </a:p>
          <a:p>
            <a:pPr marL="457200" lvl="2" indent="0">
              <a:buNone/>
            </a:pPr>
            <a:endParaRPr lang="en-US" sz="900" dirty="0">
              <a:solidFill>
                <a:prstClr val="black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 smtClean="0"/>
              <a:t>How will my travel reimbursement be calculated?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500" dirty="0" smtClean="0">
                <a:solidFill>
                  <a:prstClr val="black"/>
                </a:solidFill>
              </a:rPr>
              <a:t>Total reimbursement for POV and commercial travel </a:t>
            </a:r>
            <a:r>
              <a:rPr lang="en-US" sz="1500" u="sng" dirty="0" smtClean="0">
                <a:solidFill>
                  <a:prstClr val="black"/>
                </a:solidFill>
              </a:rPr>
              <a:t>cannot</a:t>
            </a:r>
            <a:r>
              <a:rPr lang="en-US" sz="1500" dirty="0" smtClean="0">
                <a:solidFill>
                  <a:prstClr val="black"/>
                </a:solidFill>
              </a:rPr>
              <a:t> be more than the total cost of MALT which is the amount the </a:t>
            </a:r>
            <a:r>
              <a:rPr lang="en-US" sz="1500" dirty="0" err="1" smtClean="0">
                <a:solidFill>
                  <a:prstClr val="black"/>
                </a:solidFill>
              </a:rPr>
              <a:t>mbr</a:t>
            </a:r>
            <a:r>
              <a:rPr lang="en-US" sz="1500" dirty="0" smtClean="0">
                <a:solidFill>
                  <a:prstClr val="black"/>
                </a:solidFill>
              </a:rPr>
              <a:t> would have received if used their POV only. 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500" dirty="0" smtClean="0">
                <a:solidFill>
                  <a:prstClr val="black"/>
                </a:solidFill>
              </a:rPr>
              <a:t>The comparison will be </a:t>
            </a:r>
            <a:r>
              <a:rPr lang="en-US" sz="1500" u="sng" dirty="0" smtClean="0">
                <a:solidFill>
                  <a:prstClr val="black"/>
                </a:solidFill>
              </a:rPr>
              <a:t>(actual travel completed -vs- MALT);</a:t>
            </a:r>
            <a:r>
              <a:rPr lang="en-US" sz="1500" dirty="0" smtClean="0">
                <a:solidFill>
                  <a:prstClr val="black"/>
                </a:solidFill>
              </a:rPr>
              <a:t> </a:t>
            </a:r>
            <a:r>
              <a:rPr lang="en-US" sz="1500" dirty="0">
                <a:solidFill>
                  <a:prstClr val="black"/>
                </a:solidFill>
              </a:rPr>
              <a:t>u</a:t>
            </a:r>
            <a:r>
              <a:rPr lang="en-US" sz="1500" dirty="0" smtClean="0">
                <a:solidFill>
                  <a:prstClr val="black"/>
                </a:solidFill>
              </a:rPr>
              <a:t>ltimately paying the cheapest route. </a:t>
            </a:r>
            <a:endParaRPr lang="en-US" sz="1500" u="sng" dirty="0">
              <a:solidFill>
                <a:prstClr val="black"/>
              </a:solidFill>
            </a:endParaRPr>
          </a:p>
          <a:p>
            <a:pPr marL="742950" lvl="2" indent="-285750">
              <a:buFont typeface="Wingdings" panose="05000000000000000000" pitchFamily="2" charset="2"/>
              <a:buChar char="§"/>
            </a:pPr>
            <a:endParaRPr lang="en-US" sz="900" dirty="0" smtClean="0">
              <a:solidFill>
                <a:prstClr val="black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 smtClean="0"/>
              <a:t>How would my travel time be calculated if I used mix modes?</a:t>
            </a:r>
            <a:endParaRPr lang="en-US" sz="1600" dirty="0" smtClean="0"/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500" dirty="0" smtClean="0"/>
              <a:t>Travel time will be calculated by: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endParaRPr lang="en-US" sz="500" dirty="0" smtClean="0"/>
          </a:p>
          <a:p>
            <a:pPr marL="0" algn="ctr">
              <a:buNone/>
            </a:pPr>
            <a:r>
              <a:rPr lang="en-US" sz="1600" u="sng" dirty="0" smtClean="0"/>
              <a:t>Travel days </a:t>
            </a:r>
            <a:r>
              <a:rPr lang="en-US" sz="1600" u="sng" dirty="0"/>
              <a:t>authorized for total distance traveled by </a:t>
            </a:r>
            <a:r>
              <a:rPr lang="en-US" sz="1600" u="sng" dirty="0" smtClean="0"/>
              <a:t>POV </a:t>
            </a:r>
            <a:r>
              <a:rPr lang="en-US" sz="1600" dirty="0" smtClean="0"/>
              <a:t>(350 miles = 1 day)</a:t>
            </a:r>
          </a:p>
          <a:p>
            <a:pPr marL="0" algn="ctr">
              <a:buNone/>
            </a:pPr>
            <a:r>
              <a:rPr lang="en-US" sz="1600" dirty="0" smtClean="0"/>
              <a:t>+ </a:t>
            </a:r>
          </a:p>
          <a:p>
            <a:pPr marL="0" algn="ctr">
              <a:buAutoNum type="arabicParenBoth"/>
            </a:pPr>
            <a:r>
              <a:rPr lang="en-US" sz="1600" u="sng" dirty="0" smtClean="0"/>
              <a:t>day of commercial per diem</a:t>
            </a:r>
          </a:p>
          <a:p>
            <a:pPr marL="0" algn="ctr">
              <a:buAutoNum type="arabicParenBoth"/>
            </a:pPr>
            <a:endParaRPr lang="en-US" sz="500" b="1" dirty="0" smtClean="0"/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500" dirty="0"/>
              <a:t>A</a:t>
            </a:r>
            <a:r>
              <a:rPr lang="en-US" sz="1500" dirty="0" smtClean="0"/>
              <a:t>uthorized travel time </a:t>
            </a:r>
            <a:r>
              <a:rPr lang="en-US" sz="1500" u="sng" dirty="0" smtClean="0"/>
              <a:t>cannot</a:t>
            </a:r>
            <a:r>
              <a:rPr lang="en-US" sz="1500" dirty="0" smtClean="0"/>
              <a:t> exceed the time authorized if the </a:t>
            </a:r>
            <a:r>
              <a:rPr lang="en-US" sz="1500" dirty="0" err="1" smtClean="0"/>
              <a:t>mbr</a:t>
            </a:r>
            <a:r>
              <a:rPr lang="en-US" sz="1500" dirty="0" smtClean="0"/>
              <a:t> would have strictly used their POV. 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endParaRPr lang="en-US" sz="800" dirty="0" smtClean="0"/>
          </a:p>
          <a:p>
            <a:pPr marL="457200" lvl="2" indent="0">
              <a:buNone/>
            </a:pPr>
            <a:r>
              <a:rPr lang="en-US" sz="1400" dirty="0" smtClean="0"/>
              <a:t>Refer to JTR, </a:t>
            </a:r>
            <a:r>
              <a:rPr lang="en-US" sz="1400" dirty="0" err="1" smtClean="0"/>
              <a:t>Ch</a:t>
            </a:r>
            <a:r>
              <a:rPr lang="en-US" sz="1400" dirty="0" smtClean="0"/>
              <a:t> 5: Permanent Duty Travel, Part A: </a:t>
            </a:r>
            <a:r>
              <a:rPr lang="en-US" sz="1400" dirty="0" err="1" smtClean="0"/>
              <a:t>Mbrs</a:t>
            </a:r>
            <a:r>
              <a:rPr lang="en-US" sz="1400" dirty="0" smtClean="0"/>
              <a:t> Only / Sec 2a. </a:t>
            </a:r>
            <a:r>
              <a:rPr lang="en-US" sz="1400" dirty="0" err="1" smtClean="0"/>
              <a:t>Mbr</a:t>
            </a:r>
            <a:r>
              <a:rPr lang="en-US" sz="1400" dirty="0" smtClean="0"/>
              <a:t> Travel and Transportation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074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61415" y="20053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OCONUS Travel</a:t>
            </a:r>
            <a:endParaRPr lang="en-US" sz="32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132998" y="693823"/>
            <a:ext cx="6886675" cy="614412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endParaRPr lang="en-US" sz="16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0" indent="0">
              <a:buNone/>
            </a:pPr>
            <a:endParaRPr lang="en-US" sz="600" dirty="0" smtClean="0"/>
          </a:p>
          <a:p>
            <a:pPr marL="0" indent="0">
              <a:buNone/>
            </a:pPr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37009" y="838200"/>
            <a:ext cx="6778391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dirty="0"/>
              <a:t>What is </a:t>
            </a:r>
            <a:r>
              <a:rPr lang="en-US" sz="2000" b="1" dirty="0" smtClean="0"/>
              <a:t>OCONUS travel?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dirty="0" smtClean="0"/>
              <a:t>Travel to/from an overseas duty station.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endParaRPr lang="en-US" sz="1100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prstClr val="black"/>
                </a:solidFill>
              </a:rPr>
              <a:t>Important Terms for OCONUS </a:t>
            </a:r>
            <a:r>
              <a:rPr lang="en-US" sz="2000" b="1" dirty="0" smtClean="0">
                <a:solidFill>
                  <a:prstClr val="black"/>
                </a:solidFill>
              </a:rPr>
              <a:t>Travel</a:t>
            </a:r>
            <a:endParaRPr lang="en-US" sz="2000" b="1" dirty="0">
              <a:solidFill>
                <a:prstClr val="black"/>
              </a:solidFill>
            </a:endParaRPr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prstClr val="black"/>
                </a:solidFill>
              </a:rPr>
              <a:t>Port of Debarkation (POD): </a:t>
            </a:r>
            <a:r>
              <a:rPr lang="en-US" dirty="0" smtClean="0">
                <a:solidFill>
                  <a:prstClr val="black"/>
                </a:solidFill>
              </a:rPr>
              <a:t>airport </a:t>
            </a:r>
            <a:r>
              <a:rPr lang="en-US" dirty="0">
                <a:solidFill>
                  <a:prstClr val="black"/>
                </a:solidFill>
              </a:rPr>
              <a:t>where </a:t>
            </a:r>
            <a:r>
              <a:rPr lang="en-US" dirty="0" smtClean="0">
                <a:solidFill>
                  <a:prstClr val="black"/>
                </a:solidFill>
              </a:rPr>
              <a:t>traveler </a:t>
            </a:r>
            <a:r>
              <a:rPr lang="en-US" u="sng" dirty="0" smtClean="0">
                <a:solidFill>
                  <a:prstClr val="black"/>
                </a:solidFill>
              </a:rPr>
              <a:t>arrives from overseas PDS. </a:t>
            </a:r>
            <a:endParaRPr lang="en-US" u="sng" dirty="0" smtClean="0">
              <a:solidFill>
                <a:prstClr val="black"/>
              </a:solidFill>
            </a:endParaRPr>
          </a:p>
          <a:p>
            <a:pPr marL="742950" lvl="2" indent="-285750">
              <a:buFont typeface="Wingdings" panose="05000000000000000000" pitchFamily="2" charset="2"/>
              <a:buChar char="§"/>
            </a:pPr>
            <a:endParaRPr lang="en-US" sz="700" dirty="0">
              <a:solidFill>
                <a:prstClr val="black"/>
              </a:solidFill>
            </a:endParaRPr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prstClr val="black"/>
                </a:solidFill>
              </a:rPr>
              <a:t>Port of Embarkation (POE): </a:t>
            </a:r>
            <a:r>
              <a:rPr lang="en-US" dirty="0" smtClean="0">
                <a:solidFill>
                  <a:prstClr val="black"/>
                </a:solidFill>
              </a:rPr>
              <a:t>airport </a:t>
            </a:r>
            <a:r>
              <a:rPr lang="en-US" dirty="0">
                <a:solidFill>
                  <a:prstClr val="black"/>
                </a:solidFill>
              </a:rPr>
              <a:t>where </a:t>
            </a:r>
            <a:r>
              <a:rPr lang="en-US" dirty="0" smtClean="0">
                <a:solidFill>
                  <a:prstClr val="black"/>
                </a:solidFill>
              </a:rPr>
              <a:t>traveler </a:t>
            </a:r>
            <a:r>
              <a:rPr lang="en-US" u="sng" dirty="0" smtClean="0">
                <a:solidFill>
                  <a:prstClr val="black"/>
                </a:solidFill>
              </a:rPr>
              <a:t>departs for an overseas PDS.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742950" lvl="2" indent="-285750">
              <a:buFont typeface="Wingdings" panose="05000000000000000000" pitchFamily="2" charset="2"/>
              <a:buChar char="§"/>
            </a:pPr>
            <a:endParaRPr lang="en-US" sz="700" dirty="0" smtClean="0">
              <a:solidFill>
                <a:prstClr val="black"/>
              </a:solidFill>
            </a:endParaRPr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b="1" dirty="0" smtClean="0"/>
              <a:t>Vehicle </a:t>
            </a:r>
            <a:r>
              <a:rPr lang="en-US" b="1" dirty="0"/>
              <a:t>Processing Center (VPC): </a:t>
            </a:r>
            <a:r>
              <a:rPr lang="en-US" dirty="0"/>
              <a:t>an authorized location to store a vehicle while on OCONUS </a:t>
            </a:r>
            <a:r>
              <a:rPr lang="en-US" dirty="0" smtClean="0"/>
              <a:t>orders. If authorized in orders, </a:t>
            </a:r>
            <a:r>
              <a:rPr lang="en-US" dirty="0" err="1" smtClean="0"/>
              <a:t>mbrs</a:t>
            </a:r>
            <a:r>
              <a:rPr lang="en-US" dirty="0" smtClean="0"/>
              <a:t> may travel to and from VPC during PCS move. 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endParaRPr lang="en-US" sz="700" dirty="0" smtClean="0"/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b="1" dirty="0" smtClean="0"/>
              <a:t>International Date Line (INL): </a:t>
            </a:r>
            <a:r>
              <a:rPr lang="en-US" dirty="0" smtClean="0"/>
              <a:t>imaginary line along the 180</a:t>
            </a:r>
            <a:r>
              <a:rPr lang="en-US" baseline="30000" dirty="0" smtClean="0"/>
              <a:t>th</a:t>
            </a:r>
            <a:r>
              <a:rPr lang="en-US" dirty="0" smtClean="0"/>
              <a:t> meridian where each calendar day begins. So, when it is Thursday (east of IDL), it is Friday (west of IDL).</a:t>
            </a:r>
            <a:endParaRPr lang="en-US" dirty="0"/>
          </a:p>
          <a:p>
            <a:pPr marL="742950" lvl="2" indent="-285750">
              <a:buFont typeface="Wingdings" panose="05000000000000000000" pitchFamily="2" charset="2"/>
              <a:buChar char="§"/>
            </a:pPr>
            <a:endParaRPr lang="en-US" sz="1100" dirty="0" smtClean="0">
              <a:solidFill>
                <a:prstClr val="black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dirty="0" smtClean="0"/>
              <a:t>How is </a:t>
            </a:r>
            <a:r>
              <a:rPr lang="en-US" sz="2000" b="1" dirty="0"/>
              <a:t>OCONUS </a:t>
            </a:r>
            <a:r>
              <a:rPr lang="en-US" sz="2000" b="1" dirty="0" smtClean="0"/>
              <a:t>travel paid?</a:t>
            </a:r>
            <a:endParaRPr lang="en-US" sz="2000" b="1" dirty="0"/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dirty="0" smtClean="0"/>
              <a:t>OCONUS travel is </a:t>
            </a:r>
            <a:r>
              <a:rPr lang="en-US" dirty="0" smtClean="0"/>
              <a:t>separated </a:t>
            </a:r>
            <a:r>
              <a:rPr lang="en-US" dirty="0" smtClean="0"/>
              <a:t>into (2) legs of travel: </a:t>
            </a:r>
          </a:p>
          <a:p>
            <a:pPr marL="914400" lvl="3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: </a:t>
            </a:r>
            <a:r>
              <a:rPr lang="en-US" u="sng" dirty="0" smtClean="0"/>
              <a:t>old PDS</a:t>
            </a:r>
            <a:r>
              <a:rPr lang="en-US" dirty="0" smtClean="0"/>
              <a:t> to </a:t>
            </a:r>
            <a:r>
              <a:rPr lang="en-US" u="sng" dirty="0" smtClean="0"/>
              <a:t>POE or </a:t>
            </a:r>
            <a:r>
              <a:rPr lang="en-US" u="sng" dirty="0" smtClean="0"/>
              <a:t>POD</a:t>
            </a:r>
            <a:endParaRPr lang="en-US" dirty="0" smtClean="0"/>
          </a:p>
          <a:p>
            <a:pPr marL="914400" lvl="3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: </a:t>
            </a:r>
            <a:r>
              <a:rPr lang="en-US" u="sng" dirty="0" smtClean="0"/>
              <a:t>POE </a:t>
            </a:r>
            <a:r>
              <a:rPr lang="en-US" u="sng" dirty="0"/>
              <a:t>or </a:t>
            </a:r>
            <a:r>
              <a:rPr lang="en-US" u="sng" dirty="0" smtClean="0"/>
              <a:t>POD</a:t>
            </a:r>
            <a:r>
              <a:rPr lang="en-US" dirty="0" smtClean="0"/>
              <a:t> to </a:t>
            </a:r>
            <a:r>
              <a:rPr lang="en-US" u="sng" dirty="0" smtClean="0"/>
              <a:t>new </a:t>
            </a:r>
            <a:r>
              <a:rPr lang="en-US" u="sng" dirty="0" smtClean="0"/>
              <a:t>PDS</a:t>
            </a:r>
            <a:endParaRPr lang="en-US" dirty="0"/>
          </a:p>
          <a:p>
            <a:pPr marL="1200150" lvl="3" indent="-285750">
              <a:buFont typeface="Courier New" panose="02070309020205020404" pitchFamily="49" charset="0"/>
              <a:buChar char="o"/>
            </a:pPr>
            <a:endParaRPr lang="en-US" sz="1600" dirty="0" smtClean="0"/>
          </a:p>
          <a:p>
            <a:pPr marL="742950" lvl="2" indent="-285750">
              <a:buFont typeface="Wingdings" panose="05000000000000000000" pitchFamily="2" charset="2"/>
              <a:buChar char="§"/>
            </a:pPr>
            <a:endParaRPr lang="en-US" sz="1200" dirty="0" smtClean="0"/>
          </a:p>
          <a:p>
            <a:pPr marL="742950" lvl="2" indent="-285750">
              <a:buFont typeface="Wingdings" panose="05000000000000000000" pitchFamily="2" charset="2"/>
              <a:buChar char="§"/>
            </a:pPr>
            <a:endParaRPr lang="en-US" sz="1200" dirty="0"/>
          </a:p>
          <a:p>
            <a:pPr marL="742950" lvl="2" indent="-285750">
              <a:buFont typeface="Wingdings" panose="05000000000000000000" pitchFamily="2" charset="2"/>
              <a:buChar char="§"/>
            </a:pPr>
            <a:endParaRPr lang="en-US" sz="1200" dirty="0"/>
          </a:p>
          <a:p>
            <a:pPr lvl="1"/>
            <a:endParaRPr lang="en-US" b="1" u="sng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569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61415" y="20053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OCONUS Travel</a:t>
            </a:r>
            <a:endParaRPr lang="en-US" sz="32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132998" y="693823"/>
            <a:ext cx="6886675" cy="614412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endParaRPr lang="en-US" sz="16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0" indent="0">
              <a:buNone/>
            </a:pPr>
            <a:endParaRPr lang="en-US" sz="600" dirty="0" smtClean="0"/>
          </a:p>
          <a:p>
            <a:pPr marL="0" indent="0">
              <a:buNone/>
            </a:pPr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32209" y="762000"/>
            <a:ext cx="6473591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z="1600" b="1" dirty="0" smtClean="0">
                <a:solidFill>
                  <a:prstClr val="black"/>
                </a:solidFill>
              </a:rPr>
              <a:t>(Continued)</a:t>
            </a:r>
            <a:endParaRPr lang="en-US" sz="1600" b="1" dirty="0">
              <a:solidFill>
                <a:prstClr val="black"/>
              </a:solidFill>
            </a:endParaRPr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When </a:t>
            </a:r>
            <a:r>
              <a:rPr lang="en-US" sz="1600" dirty="0"/>
              <a:t>crossing the IDL while traveling from West to East, you will </a:t>
            </a:r>
            <a:r>
              <a:rPr lang="en-US" sz="1600" u="sng" dirty="0"/>
              <a:t>gain</a:t>
            </a:r>
            <a:r>
              <a:rPr lang="en-US" sz="1600" dirty="0"/>
              <a:t> (1) day of per diem. Ex: Oki to POD will receive (2) days of per diem. 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endParaRPr lang="en-US" sz="1200" dirty="0"/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600" dirty="0"/>
              <a:t>If you cross the IDL while traveling from East to West, you will </a:t>
            </a:r>
            <a:r>
              <a:rPr lang="en-US" sz="1600" u="sng" dirty="0"/>
              <a:t>lose</a:t>
            </a:r>
            <a:r>
              <a:rPr lang="en-US" sz="1600" dirty="0"/>
              <a:t> (1) day of per diem. Ex: POE to Oki will receive (1) day of per diem. </a:t>
            </a:r>
            <a:endParaRPr lang="en-US" sz="1600" dirty="0" smtClean="0"/>
          </a:p>
          <a:p>
            <a:pPr marL="742950" lvl="2" indent="-285750">
              <a:buFont typeface="Wingdings" panose="05000000000000000000" pitchFamily="2" charset="2"/>
              <a:buChar char="§"/>
            </a:pPr>
            <a:endParaRPr lang="en-US" sz="1200" dirty="0"/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When </a:t>
            </a:r>
            <a:r>
              <a:rPr lang="en-US" sz="1600" dirty="0"/>
              <a:t>traveling from your POD (usually Seattle) to new PDS, the </a:t>
            </a:r>
            <a:r>
              <a:rPr lang="en-US" sz="1600" dirty="0">
                <a:solidFill>
                  <a:prstClr val="black"/>
                </a:solidFill>
              </a:rPr>
              <a:t>comparison will be </a:t>
            </a:r>
            <a:r>
              <a:rPr lang="en-US" sz="1600" u="sng" dirty="0">
                <a:solidFill>
                  <a:prstClr val="black"/>
                </a:solidFill>
              </a:rPr>
              <a:t>(actual travel completed -vs- MALT);</a:t>
            </a:r>
            <a:r>
              <a:rPr lang="en-US" sz="1600" dirty="0">
                <a:solidFill>
                  <a:prstClr val="black"/>
                </a:solidFill>
              </a:rPr>
              <a:t> ultimately paying the cheapest route. </a:t>
            </a:r>
            <a:endParaRPr lang="en-US" sz="1600" u="sng" dirty="0">
              <a:solidFill>
                <a:prstClr val="black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endParaRPr lang="en-US" sz="1000" b="1" dirty="0">
              <a:solidFill>
                <a:prstClr val="black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 smtClean="0"/>
              <a:t>What </a:t>
            </a:r>
            <a:r>
              <a:rPr lang="en-US" sz="1600" b="1" dirty="0"/>
              <a:t>if </a:t>
            </a:r>
            <a:r>
              <a:rPr lang="en-US" sz="1600" b="1" dirty="0" err="1"/>
              <a:t>depns</a:t>
            </a:r>
            <a:r>
              <a:rPr lang="en-US" sz="1600" b="1" dirty="0"/>
              <a:t> are acquired after </a:t>
            </a:r>
            <a:r>
              <a:rPr lang="en-US" sz="1600" b="1" dirty="0" err="1"/>
              <a:t>mbr</a:t>
            </a:r>
            <a:r>
              <a:rPr lang="en-US" sz="1600" b="1" dirty="0"/>
              <a:t> received orders?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If </a:t>
            </a:r>
            <a:r>
              <a:rPr lang="en-US" sz="1600" dirty="0" err="1" smtClean="0"/>
              <a:t>depns</a:t>
            </a:r>
            <a:r>
              <a:rPr lang="en-US" sz="1600" dirty="0" smtClean="0"/>
              <a:t> are acquired </a:t>
            </a:r>
            <a:r>
              <a:rPr lang="en-US" sz="1600" u="sng" dirty="0" smtClean="0"/>
              <a:t>after</a:t>
            </a:r>
            <a:r>
              <a:rPr lang="en-US" sz="1600" dirty="0" smtClean="0"/>
              <a:t> the effective date of orders, the </a:t>
            </a:r>
            <a:r>
              <a:rPr lang="en-US" sz="1600" dirty="0" err="1" smtClean="0"/>
              <a:t>depns</a:t>
            </a:r>
            <a:r>
              <a:rPr lang="en-US" sz="1600" dirty="0" smtClean="0"/>
              <a:t> will </a:t>
            </a:r>
            <a:r>
              <a:rPr lang="en-US" sz="1600" u="sng" dirty="0" smtClean="0"/>
              <a:t>NOT</a:t>
            </a:r>
            <a:r>
              <a:rPr lang="en-US" sz="1600" dirty="0" smtClean="0"/>
              <a:t> receive any travel entitlements. </a:t>
            </a:r>
            <a:endParaRPr lang="en-US" sz="1600" dirty="0" smtClean="0"/>
          </a:p>
          <a:p>
            <a:pPr marL="742950" lvl="2" indent="-285750">
              <a:buFont typeface="Wingdings" panose="05000000000000000000" pitchFamily="2" charset="2"/>
              <a:buChar char="§"/>
            </a:pPr>
            <a:endParaRPr lang="en-US" sz="500" dirty="0" smtClean="0"/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A </a:t>
            </a:r>
            <a:r>
              <a:rPr lang="en-US" sz="1600" dirty="0" err="1" smtClean="0"/>
              <a:t>mbr</a:t>
            </a:r>
            <a:r>
              <a:rPr lang="en-US" sz="1600" dirty="0" smtClean="0"/>
              <a:t> who </a:t>
            </a:r>
            <a:r>
              <a:rPr lang="en-US" sz="1600" dirty="0"/>
              <a:t>acquires a dependent, </a:t>
            </a:r>
            <a:r>
              <a:rPr lang="en-US" sz="1600" u="sng" dirty="0"/>
              <a:t>on or before</a:t>
            </a:r>
            <a:r>
              <a:rPr lang="en-US" sz="1600" dirty="0"/>
              <a:t> the effective date of orders</a:t>
            </a:r>
            <a:r>
              <a:rPr lang="en-US" sz="1600" dirty="0" smtClean="0"/>
              <a:t>, </a:t>
            </a:r>
            <a:r>
              <a:rPr lang="en-US" sz="1600" dirty="0"/>
              <a:t>is authorized </a:t>
            </a:r>
            <a:r>
              <a:rPr lang="en-US" sz="1600" dirty="0" smtClean="0"/>
              <a:t>dependent travel from </a:t>
            </a:r>
            <a:r>
              <a:rPr lang="en-US" sz="1600" dirty="0"/>
              <a:t>the place at which the dependent is acquired to the new PDS, </a:t>
            </a:r>
            <a:r>
              <a:rPr lang="en-US" sz="1600" dirty="0" smtClean="0"/>
              <a:t>not to exceed travel </a:t>
            </a:r>
            <a:r>
              <a:rPr lang="en-US" sz="1600" dirty="0"/>
              <a:t>from the old PDS to the new PDS</a:t>
            </a:r>
            <a:r>
              <a:rPr lang="en-US" sz="1600" dirty="0" smtClean="0"/>
              <a:t>.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endParaRPr lang="en-US" sz="500" dirty="0" smtClean="0"/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600" dirty="0"/>
              <a:t>This does not authorize dependent transportation from an OCONUS PDS to CONUS if the dependent </a:t>
            </a:r>
            <a:r>
              <a:rPr lang="en-US" sz="1600" dirty="0" smtClean="0"/>
              <a:t>was not </a:t>
            </a:r>
            <a:r>
              <a:rPr lang="en-US" sz="1600" dirty="0"/>
              <a:t>command sponsored at the OCONUS </a:t>
            </a:r>
            <a:r>
              <a:rPr lang="en-US" sz="1600" dirty="0" smtClean="0"/>
              <a:t>PDS. See admin unit for command sponsorship procedures. 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512369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61415" y="20053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OCONUS Travel</a:t>
            </a:r>
            <a:endParaRPr lang="en-US" sz="32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132998" y="693823"/>
            <a:ext cx="6886675" cy="614412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endParaRPr lang="en-US" sz="16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0" indent="0">
              <a:buNone/>
            </a:pPr>
            <a:endParaRPr lang="en-US" sz="600" dirty="0" smtClean="0"/>
          </a:p>
          <a:p>
            <a:pPr marL="0" indent="0">
              <a:buNone/>
            </a:pPr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84609" y="762000"/>
            <a:ext cx="6473591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z="1600" b="1" dirty="0" smtClean="0"/>
              <a:t>What </a:t>
            </a:r>
            <a:r>
              <a:rPr lang="en-US" sz="1600" b="1" dirty="0" smtClean="0"/>
              <a:t>are designated locations and how does it affect travel?</a:t>
            </a:r>
            <a:endParaRPr lang="en-US" sz="1600" b="1" dirty="0"/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Designated locations are normally locations </a:t>
            </a:r>
            <a:r>
              <a:rPr lang="en-US" sz="1600" dirty="0" err="1" smtClean="0"/>
              <a:t>depns</a:t>
            </a:r>
            <a:r>
              <a:rPr lang="en-US" sz="1600" dirty="0" smtClean="0"/>
              <a:t> reside while </a:t>
            </a:r>
            <a:r>
              <a:rPr lang="en-US" sz="1600" dirty="0" err="1" smtClean="0"/>
              <a:t>mbrs</a:t>
            </a:r>
            <a:r>
              <a:rPr lang="en-US" sz="1600" dirty="0" smtClean="0"/>
              <a:t> complete an unaccompanied tour. 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600" dirty="0" smtClean="0"/>
              <a:t>If authorized in </a:t>
            </a:r>
            <a:r>
              <a:rPr lang="en-US" sz="1600" dirty="0" err="1" smtClean="0"/>
              <a:t>mbrs</a:t>
            </a:r>
            <a:r>
              <a:rPr lang="en-US" sz="1600" dirty="0" smtClean="0"/>
              <a:t> orders, </a:t>
            </a:r>
            <a:r>
              <a:rPr lang="en-US" sz="1600" dirty="0"/>
              <a:t>a</a:t>
            </a:r>
            <a:r>
              <a:rPr lang="en-US" sz="1600" dirty="0" smtClean="0"/>
              <a:t> </a:t>
            </a:r>
            <a:r>
              <a:rPr lang="en-US" sz="1600" dirty="0" err="1" smtClean="0"/>
              <a:t>mb</a:t>
            </a:r>
            <a:r>
              <a:rPr lang="en-US" sz="1600" dirty="0" err="1" smtClean="0"/>
              <a:t>r</a:t>
            </a:r>
            <a:r>
              <a:rPr lang="en-US" sz="1600" dirty="0" smtClean="0"/>
              <a:t> can be reimbursed for travel to designated location during travel from old PDS to new PDS.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endParaRPr lang="en-US" sz="1000" dirty="0" smtClean="0">
              <a:solidFill>
                <a:prstClr val="black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z="1600" b="1" dirty="0" smtClean="0">
                <a:solidFill>
                  <a:prstClr val="black"/>
                </a:solidFill>
              </a:rPr>
              <a:t>When completing a PCS move from your PDS to an OCONUS PDS (unaccompanied tour)</a:t>
            </a:r>
            <a:endParaRPr lang="en-US" sz="1600" b="1" dirty="0">
              <a:solidFill>
                <a:prstClr val="black"/>
              </a:solidFill>
            </a:endParaRPr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prstClr val="black"/>
                </a:solidFill>
              </a:rPr>
              <a:t>May escort </a:t>
            </a:r>
            <a:r>
              <a:rPr lang="en-US" sz="1600" dirty="0">
                <a:solidFill>
                  <a:prstClr val="black"/>
                </a:solidFill>
              </a:rPr>
              <a:t>dependents from </a:t>
            </a:r>
            <a:r>
              <a:rPr lang="en-US" sz="1600" dirty="0" smtClean="0">
                <a:solidFill>
                  <a:prstClr val="black"/>
                </a:solidFill>
              </a:rPr>
              <a:t>old </a:t>
            </a:r>
            <a:r>
              <a:rPr lang="en-US" sz="1600" dirty="0">
                <a:solidFill>
                  <a:prstClr val="black"/>
                </a:solidFill>
              </a:rPr>
              <a:t>PDS </a:t>
            </a:r>
            <a:r>
              <a:rPr lang="en-US" sz="1600" dirty="0" smtClean="0">
                <a:solidFill>
                  <a:prstClr val="black"/>
                </a:solidFill>
              </a:rPr>
              <a:t>to </a:t>
            </a:r>
            <a:r>
              <a:rPr lang="en-US" sz="1600" dirty="0">
                <a:solidFill>
                  <a:prstClr val="black"/>
                </a:solidFill>
              </a:rPr>
              <a:t>designated </a:t>
            </a:r>
            <a:r>
              <a:rPr lang="en-US" sz="1600" dirty="0" smtClean="0">
                <a:solidFill>
                  <a:prstClr val="black"/>
                </a:solidFill>
              </a:rPr>
              <a:t>place and </a:t>
            </a:r>
            <a:r>
              <a:rPr lang="en-US" sz="1600" dirty="0">
                <a:solidFill>
                  <a:prstClr val="black"/>
                </a:solidFill>
              </a:rPr>
              <a:t>return to the </a:t>
            </a:r>
            <a:r>
              <a:rPr lang="en-US" sz="1600" dirty="0" smtClean="0">
                <a:solidFill>
                  <a:prstClr val="black"/>
                </a:solidFill>
              </a:rPr>
              <a:t>PDS before </a:t>
            </a:r>
            <a:r>
              <a:rPr lang="en-US" sz="1600" dirty="0">
                <a:solidFill>
                  <a:prstClr val="black"/>
                </a:solidFill>
              </a:rPr>
              <a:t>departure for the OCONUS PDS.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prstClr val="black"/>
                </a:solidFill>
              </a:rPr>
              <a:t>A</a:t>
            </a:r>
            <a:r>
              <a:rPr lang="en-US" sz="1600" dirty="0" smtClean="0">
                <a:solidFill>
                  <a:prstClr val="black"/>
                </a:solidFill>
              </a:rPr>
              <a:t>uthorized </a:t>
            </a:r>
            <a:r>
              <a:rPr lang="en-US" sz="1600" dirty="0">
                <a:solidFill>
                  <a:prstClr val="black"/>
                </a:solidFill>
              </a:rPr>
              <a:t>round trip </a:t>
            </a:r>
            <a:r>
              <a:rPr lang="en-US" sz="1600" dirty="0" smtClean="0">
                <a:solidFill>
                  <a:prstClr val="black"/>
                </a:solidFill>
              </a:rPr>
              <a:t>between </a:t>
            </a:r>
            <a:r>
              <a:rPr lang="en-US" sz="1600" dirty="0">
                <a:solidFill>
                  <a:prstClr val="black"/>
                </a:solidFill>
              </a:rPr>
              <a:t>the old PDS and the designated place; </a:t>
            </a:r>
            <a:r>
              <a:rPr lang="en-US" sz="1600" dirty="0" smtClean="0">
                <a:solidFill>
                  <a:prstClr val="black"/>
                </a:solidFill>
              </a:rPr>
              <a:t>however, the </a:t>
            </a:r>
            <a:r>
              <a:rPr lang="en-US" sz="1600" dirty="0">
                <a:solidFill>
                  <a:prstClr val="black"/>
                </a:solidFill>
              </a:rPr>
              <a:t>allowable travel time for return to the PDS is limited to constructed travel time </a:t>
            </a:r>
            <a:r>
              <a:rPr lang="en-US" sz="1600" dirty="0" smtClean="0">
                <a:solidFill>
                  <a:prstClr val="black"/>
                </a:solidFill>
              </a:rPr>
              <a:t>as </a:t>
            </a:r>
            <a:r>
              <a:rPr lang="en-US" sz="1600" dirty="0">
                <a:solidFill>
                  <a:prstClr val="black"/>
                </a:solidFill>
              </a:rPr>
              <a:t>if the </a:t>
            </a:r>
            <a:r>
              <a:rPr lang="en-US" sz="1600" dirty="0" smtClean="0">
                <a:solidFill>
                  <a:prstClr val="black"/>
                </a:solidFill>
              </a:rPr>
              <a:t>travel had </a:t>
            </a:r>
            <a:r>
              <a:rPr lang="en-US" sz="1600" dirty="0">
                <a:solidFill>
                  <a:prstClr val="black"/>
                </a:solidFill>
              </a:rPr>
              <a:t>been performed by Gov’t procured transportation</a:t>
            </a:r>
            <a:r>
              <a:rPr lang="en-US" sz="1600" dirty="0" smtClean="0">
                <a:solidFill>
                  <a:prstClr val="black"/>
                </a:solidFill>
              </a:rPr>
              <a:t>.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endParaRPr lang="en-US" sz="1000" dirty="0" smtClean="0">
              <a:solidFill>
                <a:prstClr val="black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prstClr val="black"/>
                </a:solidFill>
              </a:rPr>
              <a:t>When completing a PCS move from </a:t>
            </a:r>
            <a:r>
              <a:rPr lang="en-US" sz="1600" b="1" dirty="0" smtClean="0">
                <a:solidFill>
                  <a:prstClr val="black"/>
                </a:solidFill>
              </a:rPr>
              <a:t>an </a:t>
            </a:r>
            <a:r>
              <a:rPr lang="en-US" sz="1600" b="1" dirty="0">
                <a:solidFill>
                  <a:prstClr val="black"/>
                </a:solidFill>
              </a:rPr>
              <a:t>OCONUS </a:t>
            </a:r>
            <a:r>
              <a:rPr lang="en-US" sz="1600" b="1" dirty="0" smtClean="0">
                <a:solidFill>
                  <a:prstClr val="black"/>
                </a:solidFill>
              </a:rPr>
              <a:t>PDS to new PDS </a:t>
            </a:r>
            <a:r>
              <a:rPr lang="en-US" sz="1600" b="1" dirty="0">
                <a:solidFill>
                  <a:prstClr val="black"/>
                </a:solidFill>
              </a:rPr>
              <a:t>(unaccompanied tour)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prstClr val="black"/>
                </a:solidFill>
              </a:rPr>
              <a:t>M</a:t>
            </a:r>
            <a:r>
              <a:rPr lang="en-US" sz="1600" dirty="0" smtClean="0">
                <a:solidFill>
                  <a:prstClr val="black"/>
                </a:solidFill>
              </a:rPr>
              <a:t>ay </a:t>
            </a:r>
            <a:r>
              <a:rPr lang="en-US" sz="1600" dirty="0">
                <a:solidFill>
                  <a:prstClr val="black"/>
                </a:solidFill>
              </a:rPr>
              <a:t>escort dependents from the designated place to the new </a:t>
            </a:r>
            <a:r>
              <a:rPr lang="en-US" sz="1600" dirty="0" smtClean="0">
                <a:solidFill>
                  <a:prstClr val="black"/>
                </a:solidFill>
              </a:rPr>
              <a:t>PDS.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prstClr val="black"/>
                </a:solidFill>
              </a:rPr>
              <a:t>A</a:t>
            </a:r>
            <a:r>
              <a:rPr lang="en-US" sz="1600" dirty="0" smtClean="0">
                <a:solidFill>
                  <a:prstClr val="black"/>
                </a:solidFill>
              </a:rPr>
              <a:t>uthorized </a:t>
            </a:r>
            <a:r>
              <a:rPr lang="en-US" sz="1600" dirty="0">
                <a:solidFill>
                  <a:prstClr val="black"/>
                </a:solidFill>
              </a:rPr>
              <a:t>round trip </a:t>
            </a:r>
            <a:r>
              <a:rPr lang="en-US" sz="1600" dirty="0" smtClean="0">
                <a:solidFill>
                  <a:prstClr val="black"/>
                </a:solidFill>
              </a:rPr>
              <a:t>between </a:t>
            </a:r>
            <a:r>
              <a:rPr lang="en-US" sz="1600" dirty="0">
                <a:solidFill>
                  <a:prstClr val="black"/>
                </a:solidFill>
              </a:rPr>
              <a:t>the new PDS and the designated </a:t>
            </a:r>
            <a:r>
              <a:rPr lang="en-US" sz="1600" dirty="0" smtClean="0">
                <a:solidFill>
                  <a:prstClr val="black"/>
                </a:solidFill>
              </a:rPr>
              <a:t>place</a:t>
            </a:r>
            <a:r>
              <a:rPr lang="en-US" sz="1600" dirty="0">
                <a:solidFill>
                  <a:prstClr val="black"/>
                </a:solidFill>
              </a:rPr>
              <a:t>; however, the allowable travel time for return to the PDS is limited to constructed travel time as if the travel had been performed by Gov’t procured transportation</a:t>
            </a:r>
            <a:r>
              <a:rPr lang="en-US" sz="1600" dirty="0" smtClean="0">
                <a:solidFill>
                  <a:prstClr val="black"/>
                </a:solidFill>
              </a:rPr>
              <a:t>.</a:t>
            </a:r>
            <a:endParaRPr lang="en-US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449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61415" y="20053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Circuitous Travel</a:t>
            </a:r>
            <a:endParaRPr lang="en-US" sz="32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132998" y="693823"/>
            <a:ext cx="6886675" cy="6144126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 smtClean="0"/>
              <a:t> </a:t>
            </a:r>
            <a:r>
              <a:rPr lang="en-US" sz="2000" b="1" dirty="0"/>
              <a:t>What is </a:t>
            </a:r>
            <a:r>
              <a:rPr lang="en-US" sz="2000" b="1" dirty="0" smtClean="0"/>
              <a:t>circuitous travel?</a:t>
            </a:r>
            <a:endParaRPr lang="en-US" sz="2000" b="1" dirty="0"/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800" dirty="0" smtClean="0"/>
              <a:t>Defined as travel by a route or mode other than the one that would normally be directed by the government. 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endParaRPr lang="en-US" sz="11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dirty="0" smtClean="0"/>
              <a:t>How will travel entitlements be paid?</a:t>
            </a:r>
            <a:endParaRPr lang="en-US" sz="2000" b="1" dirty="0"/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800" dirty="0" smtClean="0"/>
              <a:t>Total reimbursement must not exceed the amount the </a:t>
            </a:r>
            <a:r>
              <a:rPr lang="en-US" sz="1800" dirty="0" err="1" smtClean="0"/>
              <a:t>mbr</a:t>
            </a:r>
            <a:r>
              <a:rPr lang="en-US" sz="1800" dirty="0" smtClean="0"/>
              <a:t> would have been authorized if used the direct commercial air route between the previous PDS to the new PDS.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endParaRPr lang="en-US" sz="11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dirty="0" smtClean="0"/>
              <a:t>What important information should </a:t>
            </a:r>
            <a:r>
              <a:rPr lang="en-US" sz="2000" b="1" dirty="0" err="1" smtClean="0"/>
              <a:t>mbrs</a:t>
            </a:r>
            <a:r>
              <a:rPr lang="en-US" sz="2000" b="1" dirty="0" smtClean="0"/>
              <a:t> know?</a:t>
            </a:r>
            <a:endParaRPr lang="en-US" sz="2000" b="1" dirty="0"/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800" dirty="0" smtClean="0"/>
              <a:t>The Marine Corps approval authority for circuitous travel is HQMC.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800" dirty="0" smtClean="0"/>
              <a:t>Travelers are required to use their designated CTO or local DMO when making travel arrangements. 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800" dirty="0" smtClean="0"/>
              <a:t>Disbursing will not reimburse any transportation expenses related to any leg of travel involving circuitous travel without the MMIA approval letter and SOU.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800" dirty="0" smtClean="0"/>
              <a:t>Refer to MCO 4600.7 for more information regarding circuitous travel.</a:t>
            </a:r>
            <a:endParaRPr lang="en-US" sz="1800" dirty="0"/>
          </a:p>
          <a:p>
            <a:pPr marL="742950" lvl="2" indent="-285750">
              <a:buFont typeface="Wingdings" panose="05000000000000000000" pitchFamily="2" charset="2"/>
              <a:buChar char="§"/>
            </a:pPr>
            <a:endParaRPr lang="en-US" sz="14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9" y="60733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053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66800" y="88674"/>
            <a:ext cx="8229600" cy="769634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COMPLETING 1351-2</a:t>
            </a:r>
            <a:endParaRPr lang="en-US" sz="3200" b="1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52113"/>
            <a:ext cx="4913977" cy="6546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ight Arrow 7"/>
          <p:cNvSpPr/>
          <p:nvPr/>
        </p:nvSpPr>
        <p:spPr>
          <a:xfrm>
            <a:off x="2394674" y="450695"/>
            <a:ext cx="356659" cy="2286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10800000">
            <a:off x="7550314" y="533865"/>
            <a:ext cx="343823" cy="2667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0800000">
            <a:off x="7239018" y="891634"/>
            <a:ext cx="343823" cy="2667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2470753" y="916732"/>
            <a:ext cx="288713" cy="2667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10800000">
            <a:off x="7539175" y="5334000"/>
            <a:ext cx="343823" cy="2667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 rot="10800000">
            <a:off x="7173049" y="2286000"/>
            <a:ext cx="343823" cy="2667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2404806" y="4495800"/>
            <a:ext cx="343823" cy="2667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2394674" y="2152650"/>
            <a:ext cx="343823" cy="2667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 rot="10800000">
            <a:off x="6019800" y="1827413"/>
            <a:ext cx="343823" cy="2667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2631402" y="3126059"/>
            <a:ext cx="343823" cy="2667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882998" y="246567"/>
            <a:ext cx="956202" cy="55399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C00000"/>
                </a:solidFill>
              </a:rPr>
              <a:t>Amount you want paid to your GTCC.</a:t>
            </a:r>
            <a:endParaRPr lang="en-US" sz="1000" b="1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49388" y="1020027"/>
            <a:ext cx="956202" cy="55399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C00000"/>
                </a:solidFill>
              </a:rPr>
              <a:t>What is the travel claim for?</a:t>
            </a:r>
            <a:endParaRPr lang="en-US" sz="1000" b="1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75291" y="1700022"/>
            <a:ext cx="956202" cy="55399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err="1" smtClean="0">
                <a:solidFill>
                  <a:srgbClr val="C00000"/>
                </a:solidFill>
              </a:rPr>
              <a:t>Depns</a:t>
            </a:r>
            <a:r>
              <a:rPr lang="en-US" sz="1000" b="1" dirty="0" smtClean="0">
                <a:solidFill>
                  <a:srgbClr val="C00000"/>
                </a:solidFill>
              </a:rPr>
              <a:t> address prior to the PCS move</a:t>
            </a:r>
            <a:endParaRPr lang="en-US" sz="1000" b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76369" y="2405032"/>
            <a:ext cx="956202" cy="1015663"/>
          </a:xfrm>
          <a:prstGeom prst="rect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C00000"/>
                </a:solidFill>
              </a:rPr>
              <a:t>What travel entitlements or information you want Disbursing to know.</a:t>
            </a:r>
            <a:endParaRPr lang="en-US" sz="1000" b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896025" y="5257800"/>
            <a:ext cx="956202" cy="86177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C00000"/>
                </a:solidFill>
              </a:rPr>
              <a:t>Sign and date. Do not date until you complete travel. </a:t>
            </a:r>
            <a:endParaRPr lang="en-US" sz="1000" b="1" dirty="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78420" y="4724400"/>
            <a:ext cx="836180" cy="55399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C00000"/>
                </a:solidFill>
              </a:rPr>
              <a:t>Expenses you want reimbursed.</a:t>
            </a:r>
            <a:endParaRPr lang="en-US" sz="1000" b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24200" y="3126059"/>
            <a:ext cx="1728532" cy="1015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C00000"/>
                </a:solidFill>
              </a:rPr>
              <a:t>Itinerary must begin with old PDS and end with new PDS. If </a:t>
            </a:r>
            <a:r>
              <a:rPr lang="en-US" sz="1000" b="1" dirty="0" err="1" smtClean="0">
                <a:solidFill>
                  <a:srgbClr val="C00000"/>
                </a:solidFill>
              </a:rPr>
              <a:t>depns</a:t>
            </a:r>
            <a:r>
              <a:rPr lang="en-US" sz="1000" b="1" dirty="0" smtClean="0">
                <a:solidFill>
                  <a:srgbClr val="C00000"/>
                </a:solidFill>
              </a:rPr>
              <a:t> traveled on different dates or from different locations, include separate itinerary.</a:t>
            </a:r>
            <a:endParaRPr lang="en-US" sz="1000" b="1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05000" y="1447800"/>
            <a:ext cx="838200" cy="70788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err="1" smtClean="0">
                <a:solidFill>
                  <a:srgbClr val="C00000"/>
                </a:solidFill>
              </a:rPr>
              <a:t>Depns</a:t>
            </a:r>
            <a:r>
              <a:rPr lang="en-US" sz="1000" b="1" dirty="0" smtClean="0">
                <a:solidFill>
                  <a:srgbClr val="C00000"/>
                </a:solidFill>
              </a:rPr>
              <a:t> who traveled and listed in orders.</a:t>
            </a:r>
            <a:endParaRPr lang="en-US" sz="1000" b="1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78420" y="865820"/>
            <a:ext cx="816668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C00000"/>
                </a:solidFill>
              </a:rPr>
              <a:t>Address at new PDS. </a:t>
            </a:r>
            <a:endParaRPr lang="en-US" sz="1000" b="1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58908" y="287179"/>
            <a:ext cx="956202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C00000"/>
                </a:solidFill>
              </a:rPr>
              <a:t>Select “EFT”. </a:t>
            </a:r>
            <a:endParaRPr lang="en-US" sz="1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15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1" grpId="0" animBg="1"/>
      <p:bldP spid="11" grpId="1" animBg="1"/>
      <p:bldP spid="12" grpId="1" animBg="1"/>
      <p:bldP spid="12" grpId="2" animBg="1"/>
      <p:bldP spid="12" grpId="3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2" animBg="1"/>
      <p:bldP spid="17" grpId="0" animBg="1"/>
      <p:bldP spid="17" grpId="1" animBg="1"/>
      <p:bldP spid="18" grpId="0" animBg="1"/>
      <p:bldP spid="18" grpId="1" animBg="1"/>
      <p:bldP spid="10" grpId="0" animBg="1"/>
      <p:bldP spid="10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61415" y="24809"/>
            <a:ext cx="8229600" cy="889591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USEFUL INFORMATION</a:t>
            </a:r>
            <a:endParaRPr lang="en-US" sz="32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090115" y="838200"/>
            <a:ext cx="6901485" cy="5911703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q"/>
            </a:pPr>
            <a:r>
              <a:rPr lang="en-US" sz="1800" b="1" dirty="0" smtClean="0">
                <a:solidFill>
                  <a:prstClr val="black"/>
                </a:solidFill>
              </a:rPr>
              <a:t>What documents will be needed upon submission of travel claim?</a:t>
            </a:r>
            <a:endParaRPr lang="en-US" sz="1800" b="1" dirty="0">
              <a:solidFill>
                <a:prstClr val="black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prstClr val="black"/>
                </a:solidFill>
              </a:rPr>
              <a:t>Travel Voucher (1351-2)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prstClr val="black"/>
                </a:solidFill>
              </a:rPr>
              <a:t>All reporting and detaching </a:t>
            </a:r>
            <a:r>
              <a:rPr lang="en-US" sz="1400" u="sng" dirty="0" smtClean="0">
                <a:solidFill>
                  <a:prstClr val="black"/>
                </a:solidFill>
              </a:rPr>
              <a:t>orders</a:t>
            </a:r>
            <a:r>
              <a:rPr lang="en-US" sz="1400" dirty="0" smtClean="0">
                <a:solidFill>
                  <a:prstClr val="black"/>
                </a:solidFill>
              </a:rPr>
              <a:t> and </a:t>
            </a:r>
            <a:r>
              <a:rPr lang="en-US" sz="1400" u="sng" dirty="0" smtClean="0">
                <a:solidFill>
                  <a:prstClr val="black"/>
                </a:solidFill>
              </a:rPr>
              <a:t>endorsements</a:t>
            </a:r>
            <a:r>
              <a:rPr lang="en-US" sz="1400" dirty="0" smtClean="0">
                <a:solidFill>
                  <a:prstClr val="black"/>
                </a:solidFill>
              </a:rPr>
              <a:t> from each PDS, TD , and/or PTAD sites.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prstClr val="black"/>
                </a:solidFill>
              </a:rPr>
              <a:t>Port call (for OCONUS travel)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prstClr val="black"/>
                </a:solidFill>
              </a:rPr>
              <a:t>All receipts for commercial transportation or expenses $75.00 or more.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prstClr val="black"/>
                </a:solidFill>
              </a:rPr>
              <a:t>TLE Worksheet with statement of non-availability (if applicable)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prstClr val="black"/>
                </a:solidFill>
              </a:rPr>
              <a:t>DLA Worksheet (if applicable)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000" dirty="0" smtClean="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800" b="1" dirty="0" smtClean="0">
                <a:solidFill>
                  <a:prstClr val="black"/>
                </a:solidFill>
              </a:rPr>
              <a:t>When can I expect payment?</a:t>
            </a:r>
            <a:endParaRPr lang="en-US" sz="1800" b="1" dirty="0">
              <a:solidFill>
                <a:prstClr val="black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Disbursing has up to 10 business days from the </a:t>
            </a:r>
            <a:r>
              <a:rPr lang="en-US" sz="1400" dirty="0" smtClean="0"/>
              <a:t>date your </a:t>
            </a:r>
            <a:r>
              <a:rPr lang="en-US" sz="1400" dirty="0"/>
              <a:t>travel claim was submitted </a:t>
            </a:r>
            <a:r>
              <a:rPr lang="en-US" sz="1400" dirty="0" smtClean="0"/>
              <a:t>by IPAC to </a:t>
            </a:r>
            <a:r>
              <a:rPr lang="en-US" sz="1400" dirty="0"/>
              <a:t>process claim. </a:t>
            </a:r>
            <a:r>
              <a:rPr lang="en-US" sz="1400" dirty="0" smtClean="0"/>
              <a:t>If any </a:t>
            </a:r>
            <a:r>
              <a:rPr lang="en-US" sz="1400" dirty="0"/>
              <a:t>discrepancies are found </a:t>
            </a:r>
            <a:r>
              <a:rPr lang="en-US" sz="1400" dirty="0" smtClean="0"/>
              <a:t>with your travel claim, it </a:t>
            </a:r>
            <a:r>
              <a:rPr lang="en-US" sz="1400" dirty="0"/>
              <a:t>will be returned to IPAC </a:t>
            </a:r>
            <a:r>
              <a:rPr lang="en-US" sz="1400" dirty="0" smtClean="0"/>
              <a:t>which </a:t>
            </a:r>
            <a:r>
              <a:rPr lang="en-US" sz="1400" dirty="0"/>
              <a:t>will restart the submission </a:t>
            </a:r>
            <a:r>
              <a:rPr lang="en-US" sz="1400" dirty="0" smtClean="0"/>
              <a:t>process.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prstClr val="black"/>
                </a:solidFill>
              </a:rPr>
              <a:t>Final </a:t>
            </a:r>
            <a:r>
              <a:rPr lang="en-US" sz="1400" dirty="0">
                <a:solidFill>
                  <a:prstClr val="black"/>
                </a:solidFill>
              </a:rPr>
              <a:t>payments are deposited into </a:t>
            </a:r>
            <a:r>
              <a:rPr lang="en-US" sz="1400" dirty="0" smtClean="0">
                <a:solidFill>
                  <a:prstClr val="black"/>
                </a:solidFill>
              </a:rPr>
              <a:t>your existing </a:t>
            </a:r>
            <a:r>
              <a:rPr lang="en-US" sz="1400" dirty="0">
                <a:solidFill>
                  <a:prstClr val="black"/>
                </a:solidFill>
              </a:rPr>
              <a:t>direct deposit account. </a:t>
            </a:r>
            <a:endParaRPr lang="en-US" sz="1400" dirty="0" smtClean="0">
              <a:solidFill>
                <a:prstClr val="black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1000" dirty="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800" b="1" dirty="0" smtClean="0">
                <a:solidFill>
                  <a:prstClr val="black"/>
                </a:solidFill>
              </a:rPr>
              <a:t>How will I be notified if my travel claim has discrepancies?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prstClr val="black"/>
                </a:solidFill>
              </a:rPr>
              <a:t>IPAC will directly notify you if discrepancies are found. Your admin unit should be your direct point of contact. Do not contact Disbursing personnel unless directly contacted.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000" dirty="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800" b="1" dirty="0" smtClean="0">
                <a:solidFill>
                  <a:prstClr val="black"/>
                </a:solidFill>
              </a:rPr>
              <a:t>Who do I contact if I completed a DITY move?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prstClr val="black"/>
                </a:solidFill>
              </a:rPr>
              <a:t>MCLC Albany, Georgia (229) 639-6575</a:t>
            </a:r>
            <a:endParaRPr lang="en-US" sz="1400" dirty="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q"/>
            </a:pPr>
            <a:endParaRPr lang="en-US" sz="1800" b="1" dirty="0">
              <a:solidFill>
                <a:prstClr val="black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1400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7047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61415" y="35442"/>
            <a:ext cx="8229600" cy="955158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REFERENCES / POINTS OF CONTACT</a:t>
            </a:r>
            <a:endParaRPr lang="en-US" sz="32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057400" y="914400"/>
            <a:ext cx="6854591" cy="578411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600" b="1" dirty="0"/>
              <a:t>T</a:t>
            </a:r>
            <a:r>
              <a:rPr lang="en-US" sz="1600" b="1" dirty="0" smtClean="0"/>
              <a:t>he </a:t>
            </a:r>
            <a:r>
              <a:rPr lang="en-US" sz="1600" b="1" dirty="0"/>
              <a:t>Joint Travel </a:t>
            </a:r>
            <a:r>
              <a:rPr lang="en-US" sz="1600" b="1" dirty="0" smtClean="0"/>
              <a:t>Regulations </a:t>
            </a:r>
            <a:r>
              <a:rPr lang="en-US" sz="1600" b="1" dirty="0"/>
              <a:t>(</a:t>
            </a:r>
            <a:r>
              <a:rPr lang="en-US" sz="1600" b="1" dirty="0" smtClean="0"/>
              <a:t>JTR)</a:t>
            </a:r>
          </a:p>
          <a:p>
            <a:pPr marL="0" indent="0">
              <a:buNone/>
            </a:pPr>
            <a:r>
              <a:rPr lang="en-US" sz="1600" b="1" dirty="0"/>
              <a:t>	</a:t>
            </a:r>
            <a:r>
              <a:rPr lang="en-US" sz="1600" dirty="0" smtClean="0"/>
              <a:t>http</a:t>
            </a:r>
            <a:r>
              <a:rPr lang="en-US" sz="1600" dirty="0"/>
              <a:t>://</a:t>
            </a:r>
            <a:r>
              <a:rPr lang="en-US" sz="1600" dirty="0" smtClean="0"/>
              <a:t>www.defensetravel.dod.mil/Docs/perdiem/JTR.pdf</a:t>
            </a:r>
          </a:p>
          <a:p>
            <a:pPr marL="400050" lvl="2" indent="0">
              <a:buNone/>
            </a:pPr>
            <a:endParaRPr lang="en-US" sz="16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600" b="1" dirty="0" smtClean="0"/>
              <a:t>Marine Corps Travel Instruction Manual (MCTIM)</a:t>
            </a:r>
          </a:p>
          <a:p>
            <a:pPr marL="0" indent="0">
              <a:buNone/>
            </a:pPr>
            <a:r>
              <a:rPr lang="en-US" sz="1600" dirty="0" smtClean="0"/>
              <a:t>	www.manpower.usmc.mil</a:t>
            </a:r>
          </a:p>
          <a:p>
            <a:pPr marL="0" indent="0">
              <a:buNone/>
            </a:pPr>
            <a:endParaRPr lang="en-US" sz="16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1600" b="1" dirty="0" smtClean="0"/>
              <a:t>Marine Corps Passenger Transportation Program Guide (MCO 4600.7) </a:t>
            </a:r>
            <a:endParaRPr lang="en-US" sz="1600" b="1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sz="1600" b="1" dirty="0"/>
          </a:p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sz="1600" b="1" dirty="0" smtClean="0"/>
              <a:t>For Per Diem Rates: </a:t>
            </a:r>
            <a:r>
              <a:rPr lang="en-US" sz="1500" dirty="0" smtClean="0"/>
              <a:t>https</a:t>
            </a:r>
            <a:r>
              <a:rPr lang="en-US" sz="1500" dirty="0"/>
              <a:t>://www.defensetravel.dod.mil/site/perdiemCalc.cfm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600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1600" dirty="0" smtClean="0"/>
              <a:t> </a:t>
            </a:r>
            <a:r>
              <a:rPr lang="en-US" sz="1600" b="1" dirty="0"/>
              <a:t>In order to book government lodging:</a:t>
            </a:r>
          </a:p>
          <a:p>
            <a:pPr marL="857250" lvl="2" indent="0">
              <a:buNone/>
            </a:pPr>
            <a:r>
              <a:rPr lang="en-US" sz="1600" dirty="0"/>
              <a:t>http://marines.dodlodging.net/</a:t>
            </a:r>
          </a:p>
          <a:p>
            <a:pPr marL="857250" lvl="2" indent="0">
              <a:buNone/>
            </a:pPr>
            <a:r>
              <a:rPr lang="en-US" sz="1600" dirty="0"/>
              <a:t>http://www.innsofthecorps.com/index.html</a:t>
            </a:r>
          </a:p>
          <a:p>
            <a:pPr marL="857250" lvl="2" indent="0">
              <a:buNone/>
            </a:pPr>
            <a:r>
              <a:rPr lang="en-US" sz="1600" dirty="0"/>
              <a:t>http://www.usmc-mccs.org/MCCS/index.cfm/locations/</a:t>
            </a:r>
          </a:p>
          <a:p>
            <a:pPr marL="0" indent="0">
              <a:buNone/>
            </a:pPr>
            <a:endParaRPr lang="en-US" sz="16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600" b="1" dirty="0"/>
              <a:t>Camp Pendleton Disbursing Office Website/ Phone </a:t>
            </a:r>
          </a:p>
          <a:p>
            <a:pPr marL="400050" lvl="1" indent="0">
              <a:buNone/>
            </a:pPr>
            <a:r>
              <a:rPr lang="en-US" sz="1600" dirty="0"/>
              <a:t>www.1stmlg.marines.mil/Staff-Sections/Special-Staff/Disbursing/Travel/</a:t>
            </a:r>
          </a:p>
          <a:p>
            <a:pPr marL="400050" lvl="1" indent="0">
              <a:buNone/>
            </a:pPr>
            <a:r>
              <a:rPr lang="en-US" sz="1600" dirty="0"/>
              <a:t>(760) 763-7100</a:t>
            </a:r>
          </a:p>
          <a:p>
            <a:pPr lvl="1">
              <a:buFontTx/>
              <a:buChar char="-"/>
            </a:pPr>
            <a:endParaRPr lang="en-US" sz="1600" dirty="0"/>
          </a:p>
          <a:p>
            <a:pPr marL="0" indent="0">
              <a:buNone/>
            </a:pPr>
            <a:r>
              <a:rPr lang="en-US" sz="2000" dirty="0"/>
              <a:t>	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>
              <a:buFont typeface="Courier New" panose="02070309020205020404" pitchFamily="49" charset="0"/>
              <a:buChar char="o"/>
            </a:pPr>
            <a:endParaRPr 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150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144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CURRICULUM OVERVIEW</a:t>
            </a:r>
            <a:endParaRPr lang="en-US" sz="32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137009" y="762000"/>
            <a:ext cx="6180925" cy="5715000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en-US" sz="2000" dirty="0" smtClean="0"/>
              <a:t>Common PCS Entitlements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en-US" sz="2000" dirty="0" smtClean="0"/>
              <a:t>Entitlements Not Paid with Travel Claim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en-US" sz="2000" dirty="0" smtClean="0"/>
              <a:t>TLE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en-US" sz="2000" dirty="0" smtClean="0"/>
              <a:t>DLA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en-US" sz="2000" dirty="0"/>
              <a:t>Modes of Travel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en-US" sz="2000" dirty="0" smtClean="0"/>
              <a:t>OCONUS Travel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en-US" sz="2000" dirty="0" smtClean="0"/>
              <a:t>Circuitous Travel 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en-US" sz="2000" dirty="0" smtClean="0"/>
              <a:t>Completing Your Travel Voucher (1351-2)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en-US" sz="2000" dirty="0" smtClean="0"/>
              <a:t>Useful Information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en-US" sz="2000" dirty="0" smtClean="0"/>
              <a:t>References / Points of Contact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842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49242" y="2494361"/>
            <a:ext cx="8229600" cy="955158"/>
          </a:xfrm>
        </p:spPr>
        <p:txBody>
          <a:bodyPr>
            <a:noAutofit/>
          </a:bodyPr>
          <a:lstStyle/>
          <a:p>
            <a:r>
              <a:rPr lang="en-US" sz="6000" b="1" u="sng" dirty="0" smtClean="0"/>
              <a:t>QUESTIONS?</a:t>
            </a:r>
            <a:endParaRPr lang="en-US" sz="60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137009" y="1295400"/>
            <a:ext cx="6702191" cy="578411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>
              <a:buFont typeface="Courier New" panose="02070309020205020404" pitchFamily="49" charset="0"/>
              <a:buChar char="o"/>
            </a:pPr>
            <a:endParaRPr 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606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61415" y="20053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COMMON PCS ENTITLEMENTS</a:t>
            </a:r>
            <a:endParaRPr lang="en-US" sz="32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028725" y="762000"/>
            <a:ext cx="6810475" cy="614412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700" b="1" dirty="0" smtClean="0"/>
              <a:t>What </a:t>
            </a:r>
            <a:r>
              <a:rPr lang="en-US" sz="1700" b="1" dirty="0"/>
              <a:t>is Per Diem</a:t>
            </a:r>
            <a:r>
              <a:rPr lang="en-US" sz="1700" b="1" dirty="0" smtClean="0"/>
              <a:t>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Daily </a:t>
            </a:r>
            <a:r>
              <a:rPr lang="en-US" sz="1500" dirty="0"/>
              <a:t>amount paid to a traveler on official business which covers lodging, meals, and incidentals. </a:t>
            </a:r>
            <a:endParaRPr lang="en-US" sz="15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C</a:t>
            </a:r>
            <a:r>
              <a:rPr lang="en-US" sz="1500" dirty="0" smtClean="0"/>
              <a:t>ommercial transportation per </a:t>
            </a:r>
            <a:r>
              <a:rPr lang="en-US" sz="1500" dirty="0" smtClean="0"/>
              <a:t>diem is based on the locality rate.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POV </a:t>
            </a:r>
            <a:r>
              <a:rPr lang="en-US" sz="1500" dirty="0" smtClean="0"/>
              <a:t>per </a:t>
            </a:r>
            <a:r>
              <a:rPr lang="en-US" sz="1500" dirty="0" smtClean="0"/>
              <a:t>diem is $144 per travel day. (changes every FY)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1700" b="1" dirty="0" smtClean="0"/>
              <a:t>What </a:t>
            </a:r>
            <a:r>
              <a:rPr lang="en-US" sz="1700" b="1" dirty="0"/>
              <a:t>is MALT (Monetary Allowance in Lieu of Transportation) ?</a:t>
            </a:r>
            <a:endParaRPr lang="en-US" sz="17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Amount paid to traveler to reimburse </a:t>
            </a:r>
            <a:r>
              <a:rPr lang="en-US" sz="1500" dirty="0" err="1" smtClean="0"/>
              <a:t>mbr</a:t>
            </a:r>
            <a:r>
              <a:rPr lang="en-US" sz="1500" dirty="0" smtClean="0"/>
              <a:t> for mileage used during travel.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Current </a:t>
            </a:r>
            <a:r>
              <a:rPr lang="en-US" sz="1500" dirty="0"/>
              <a:t>MALT rate: $0.17 per mile (changes </a:t>
            </a:r>
            <a:r>
              <a:rPr lang="en-US" sz="1500" dirty="0" smtClean="0"/>
              <a:t>every CY</a:t>
            </a:r>
            <a:r>
              <a:rPr lang="en-US" sz="1500" dirty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Distance is calculated </a:t>
            </a:r>
            <a:r>
              <a:rPr lang="en-US" sz="1500" dirty="0"/>
              <a:t>by DTOD (Defense Table of Official Distances</a:t>
            </a:r>
            <a:r>
              <a:rPr lang="en-US" sz="1500" dirty="0" smtClean="0"/>
              <a:t>)</a:t>
            </a:r>
            <a:endParaRPr lang="en-US" sz="15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MALT can be paid up to (2) POVS if </a:t>
            </a:r>
            <a:r>
              <a:rPr lang="en-US" sz="1500" dirty="0" err="1"/>
              <a:t>m</a:t>
            </a:r>
            <a:r>
              <a:rPr lang="en-US" sz="1500" dirty="0" err="1" smtClean="0"/>
              <a:t>br</a:t>
            </a:r>
            <a:r>
              <a:rPr lang="en-US" sz="1500" dirty="0" smtClean="0"/>
              <a:t> states </a:t>
            </a:r>
            <a:r>
              <a:rPr lang="en-US" sz="1500" dirty="0"/>
              <a:t>(2) POVs were utilized on </a:t>
            </a:r>
            <a:r>
              <a:rPr lang="en-US" sz="1500" dirty="0" smtClean="0"/>
              <a:t>1351-2.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MALT is not based on the number of travelers.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1700" b="1" dirty="0" smtClean="0"/>
              <a:t>How is travel time/distance calculated?</a:t>
            </a:r>
            <a:endParaRPr lang="en-US" sz="17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Travel days </a:t>
            </a:r>
            <a:r>
              <a:rPr lang="en-US" sz="1500" dirty="0"/>
              <a:t>are calculated </a:t>
            </a:r>
            <a:r>
              <a:rPr lang="en-US" sz="1500" dirty="0" smtClean="0"/>
              <a:t>by using </a:t>
            </a:r>
            <a:r>
              <a:rPr lang="en-US" sz="1500" u="sng" dirty="0" smtClean="0"/>
              <a:t>(350) </a:t>
            </a:r>
            <a:r>
              <a:rPr lang="en-US" sz="1500" u="sng" dirty="0"/>
              <a:t> </a:t>
            </a:r>
            <a:r>
              <a:rPr lang="en-US" sz="1500" u="sng" dirty="0" smtClean="0"/>
              <a:t>miles / per (1) day </a:t>
            </a:r>
            <a:r>
              <a:rPr lang="en-US" sz="1500" dirty="0" smtClean="0"/>
              <a:t>based </a:t>
            </a:r>
            <a:r>
              <a:rPr lang="en-US" sz="1500" dirty="0"/>
              <a:t>on the DTOD distance </a:t>
            </a:r>
            <a:r>
              <a:rPr lang="en-US" sz="1500" dirty="0" smtClean="0"/>
              <a:t>from old PDS to new PDS.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If the excess distance is (51) miles or more after dividing distance by (350), (1) additional travel day is allowed.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There is no mandatory distance that must be driven per day.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000" b="1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900" dirty="0"/>
          </a:p>
          <a:p>
            <a:pPr marL="0" indent="0">
              <a:buNone/>
            </a:pPr>
            <a:endParaRPr lang="en-US" sz="105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4521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61415" y="20053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COMMON PCS ENTITLEMENTS</a:t>
            </a:r>
            <a:endParaRPr lang="en-US" sz="32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028725" y="762000"/>
            <a:ext cx="6886675" cy="614412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600" b="1" dirty="0"/>
              <a:t>What expenses are reimbursable during PCS moves?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/>
              <a:t>Tolls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/>
              <a:t>Commercial transportation expenses (bus, airfare, taxi)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/>
              <a:t>Lodging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/>
              <a:t>Moving expenses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/>
              <a:t>Receipts for any expense costing $75.00 or more must be </a:t>
            </a:r>
            <a:r>
              <a:rPr lang="en-US" sz="1500" dirty="0" smtClean="0"/>
              <a:t>provided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All expenses MUST be annotated on 1351-2 in block 18</a:t>
            </a:r>
            <a:endParaRPr lang="en-US" sz="1500" dirty="0"/>
          </a:p>
          <a:p>
            <a:pPr>
              <a:buFont typeface="Wingdings" panose="05000000000000000000" pitchFamily="2" charset="2"/>
              <a:buChar char="q"/>
            </a:pPr>
            <a:endParaRPr lang="en-US" sz="800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1600" b="1" dirty="0" smtClean="0"/>
              <a:t>What </a:t>
            </a:r>
            <a:r>
              <a:rPr lang="en-US" sz="1600" b="1" dirty="0"/>
              <a:t>expenses are </a:t>
            </a:r>
            <a:r>
              <a:rPr lang="en-US" sz="1600" b="1" u="sng" dirty="0" smtClean="0"/>
              <a:t>not</a:t>
            </a:r>
            <a:r>
              <a:rPr lang="en-US" sz="1600" b="1" dirty="0" smtClean="0"/>
              <a:t> reimbursable </a:t>
            </a:r>
            <a:r>
              <a:rPr lang="en-US" sz="1600" b="1" dirty="0"/>
              <a:t>during PCS moves?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/>
              <a:t>F</a:t>
            </a:r>
            <a:r>
              <a:rPr lang="en-US" sz="1500" dirty="0" smtClean="0"/>
              <a:t>ood</a:t>
            </a:r>
            <a:endParaRPr lang="en-US" sz="15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/>
              <a:t>G</a:t>
            </a:r>
            <a:r>
              <a:rPr lang="en-US" sz="1500" dirty="0" smtClean="0"/>
              <a:t>as</a:t>
            </a:r>
            <a:endParaRPr lang="en-US" sz="15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Rental </a:t>
            </a:r>
            <a:r>
              <a:rPr lang="en-US" sz="1500" dirty="0"/>
              <a:t>vehicles </a:t>
            </a:r>
            <a:endParaRPr lang="en-US" sz="15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Any expense $75.00 or more without a valid receipt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800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1600" b="1" dirty="0" smtClean="0"/>
              <a:t>What are the requirements for receipts?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Legibly written/printed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Name of vendor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Date the good/service was provided/purchased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Price of the good/service purchased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Total amount due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Indication that the total amount due was paid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Include bank statement showing expense was purchased to prevent issues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5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1500" b="1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1500" dirty="0">
              <a:latin typeface="Calibri (Body)"/>
            </a:endParaRPr>
          </a:p>
          <a:p>
            <a:pPr marL="0" indent="0">
              <a:buNone/>
            </a:pPr>
            <a:endParaRPr lang="en-US" sz="15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588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71600" y="20053"/>
            <a:ext cx="8229600" cy="685800"/>
          </a:xfrm>
        </p:spPr>
        <p:txBody>
          <a:bodyPr>
            <a:normAutofit/>
          </a:bodyPr>
          <a:lstStyle/>
          <a:p>
            <a:r>
              <a:rPr lang="en-US" sz="2800" b="1" u="sng" dirty="0" smtClean="0"/>
              <a:t>ENTITLEMENTS NOT PAID ON TRAVEL CLAIM</a:t>
            </a:r>
            <a:endParaRPr lang="en-US" sz="28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028725" y="790074"/>
            <a:ext cx="6886675" cy="6144126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§"/>
            </a:pPr>
            <a:endParaRPr lang="en-US" sz="1100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 smtClean="0"/>
              <a:t>TLA </a:t>
            </a:r>
            <a:r>
              <a:rPr lang="en-US" sz="2000" b="1" dirty="0"/>
              <a:t>(Temporary Lodging </a:t>
            </a:r>
            <a:r>
              <a:rPr lang="en-US" sz="2000" b="1" dirty="0" smtClean="0"/>
              <a:t>Allowance)</a:t>
            </a:r>
            <a:endParaRPr lang="en-US" sz="2000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Used to partially reimburse a </a:t>
            </a:r>
            <a:r>
              <a:rPr lang="en-US" sz="2000" dirty="0" err="1"/>
              <a:t>mbr</a:t>
            </a:r>
            <a:r>
              <a:rPr lang="en-US" sz="2000" dirty="0"/>
              <a:t> for expenses obtained while using OCONUS temporary lodging facilities.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TLA is a pay entitlement and will not be reimbursed on your travel claim. Contact the Pay section within disbursing for further information. </a:t>
            </a:r>
            <a:endParaRPr lang="en-US" sz="20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 smtClean="0"/>
              <a:t>HHG </a:t>
            </a:r>
            <a:r>
              <a:rPr lang="en-US" sz="2400" b="1" dirty="0"/>
              <a:t>(House Hold Goods Shipment</a:t>
            </a:r>
            <a:r>
              <a:rPr lang="en-US" sz="2400" b="1" dirty="0" smtClean="0"/>
              <a:t>)</a:t>
            </a:r>
            <a:endParaRPr lang="en-US" sz="2400" b="1" dirty="0"/>
          </a:p>
          <a:p>
            <a:pPr>
              <a:buFont typeface="Wingdings" panose="05000000000000000000" pitchFamily="2" charset="2"/>
              <a:buChar char="q"/>
            </a:pPr>
            <a:endParaRPr lang="en-US" sz="1050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Relocation </a:t>
            </a:r>
            <a:r>
              <a:rPr lang="en-US" sz="2000" dirty="0"/>
              <a:t>of </a:t>
            </a:r>
            <a:r>
              <a:rPr lang="en-US" sz="2000" dirty="0" err="1"/>
              <a:t>mbrs</a:t>
            </a:r>
            <a:r>
              <a:rPr lang="en-US" sz="2000" dirty="0"/>
              <a:t> house hold items from one PDS to the other.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Normally authorized up to 18,000 pounds, but varies by grade &amp; dependency status.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For information regarding HHG shipments, please contact DMO.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8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800" dirty="0" smtClean="0"/>
          </a:p>
          <a:p>
            <a:pPr marL="457200" lvl="1" indent="0">
              <a:buNone/>
            </a:pPr>
            <a:endParaRPr lang="en-US" sz="18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18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1800" dirty="0"/>
          </a:p>
          <a:p>
            <a:pPr>
              <a:buFont typeface="Wingdings" panose="05000000000000000000" pitchFamily="2" charset="2"/>
              <a:buChar char="§"/>
            </a:pPr>
            <a:endParaRPr lang="en-US" sz="145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8898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71600" y="20053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TEMPORARY LODGING EXPENSES (TLE)</a:t>
            </a:r>
            <a:endParaRPr lang="en-US" sz="32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028725" y="762000"/>
            <a:ext cx="6886675" cy="6144126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§"/>
            </a:pPr>
            <a:endParaRPr lang="en-US" sz="105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What is </a:t>
            </a:r>
            <a:r>
              <a:rPr lang="en-US" sz="2400" b="1" dirty="0" smtClean="0"/>
              <a:t>TLE?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Reimbursable expense used to partially reimburse a </a:t>
            </a:r>
            <a:r>
              <a:rPr lang="en-US" sz="1800" dirty="0" err="1" smtClean="0"/>
              <a:t>mbr</a:t>
            </a:r>
            <a:r>
              <a:rPr lang="en-US" sz="1800" dirty="0" smtClean="0"/>
              <a:t> for lodging and meal expenses obtained while using temporary lodging in the </a:t>
            </a:r>
            <a:r>
              <a:rPr lang="en-US" sz="1800" dirty="0" smtClean="0"/>
              <a:t>continental </a:t>
            </a:r>
            <a:r>
              <a:rPr lang="en-US" sz="1800" dirty="0" smtClean="0"/>
              <a:t>United States.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05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 smtClean="0"/>
              <a:t>Who can receive TLE?</a:t>
            </a:r>
            <a:endParaRPr lang="en-US" sz="2400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err="1" smtClean="0"/>
              <a:t>Mbrs</a:t>
            </a:r>
            <a:r>
              <a:rPr lang="en-US" sz="1800" dirty="0" smtClean="0"/>
              <a:t> who do not reside in government quarters.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err="1" smtClean="0"/>
              <a:t>Mbrs</a:t>
            </a:r>
            <a:r>
              <a:rPr lang="en-US" sz="1800" dirty="0" smtClean="0"/>
              <a:t> who do not have government quarters available.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050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 smtClean="0"/>
              <a:t>When is TLE not authorized?</a:t>
            </a:r>
            <a:endParaRPr lang="en-US" sz="2400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For a house hunting trip taken </a:t>
            </a:r>
            <a:r>
              <a:rPr lang="en-US" sz="1800" b="1" u="sng" dirty="0" smtClean="0"/>
              <a:t>before</a:t>
            </a:r>
            <a:r>
              <a:rPr lang="en-US" sz="1800" dirty="0" smtClean="0"/>
              <a:t> the </a:t>
            </a:r>
            <a:r>
              <a:rPr lang="en-US" sz="1800" dirty="0" err="1" smtClean="0"/>
              <a:t>mbr</a:t>
            </a:r>
            <a:r>
              <a:rPr lang="en-US" sz="1800" dirty="0" smtClean="0"/>
              <a:t> moves to the new PDS.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For </a:t>
            </a:r>
            <a:r>
              <a:rPr lang="en-US" sz="1800" dirty="0" err="1" smtClean="0"/>
              <a:t>depns</a:t>
            </a:r>
            <a:r>
              <a:rPr lang="en-US" sz="1800" dirty="0" smtClean="0"/>
              <a:t> acquired after the effective date of orders (first travel day on last leg of travel).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dirty="0" smtClean="0"/>
              <a:t>On behalf of </a:t>
            </a:r>
            <a:r>
              <a:rPr lang="en-US" sz="1800" dirty="0" err="1" smtClean="0"/>
              <a:t>depns</a:t>
            </a:r>
            <a:r>
              <a:rPr lang="en-US" sz="1800" dirty="0" smtClean="0"/>
              <a:t> who returned from an OCONUS location prior to </a:t>
            </a:r>
            <a:r>
              <a:rPr lang="en-US" sz="1800" dirty="0" err="1" smtClean="0"/>
              <a:t>mbr</a:t>
            </a:r>
            <a:r>
              <a:rPr lang="en-US" sz="1800" dirty="0" smtClean="0"/>
              <a:t> receiving PCS orders.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6656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71600" y="20053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TEMPORARY LODGING EXPENSES (TLE)</a:t>
            </a:r>
            <a:endParaRPr lang="en-US" sz="32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028725" y="609600"/>
            <a:ext cx="7039075" cy="6144126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§"/>
            </a:pPr>
            <a:endParaRPr lang="en-US" sz="1050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prstClr val="black"/>
                </a:solidFill>
              </a:rPr>
              <a:t>Where must lodging facilities be?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All </a:t>
            </a:r>
            <a:r>
              <a:rPr lang="en-US" sz="2000" dirty="0" err="1"/>
              <a:t>mbrs</a:t>
            </a:r>
            <a:r>
              <a:rPr lang="en-US" sz="2000" dirty="0"/>
              <a:t> are required to stay in government quarters.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Lodging facilities must be </a:t>
            </a:r>
            <a:r>
              <a:rPr lang="en-US" sz="2000" dirty="0" smtClean="0"/>
              <a:t>near old </a:t>
            </a:r>
            <a:r>
              <a:rPr lang="en-US" sz="2000" dirty="0"/>
              <a:t>and/or new PDS.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For reimbursement of lodging </a:t>
            </a:r>
            <a:r>
              <a:rPr lang="en-US" sz="2000" dirty="0"/>
              <a:t>off base, a </a:t>
            </a:r>
            <a:r>
              <a:rPr lang="en-US" sz="2000" dirty="0" smtClean="0"/>
              <a:t>statement </a:t>
            </a:r>
            <a:r>
              <a:rPr lang="en-US" sz="2000" dirty="0"/>
              <a:t>of </a:t>
            </a:r>
            <a:r>
              <a:rPr lang="en-US" sz="2000" dirty="0" smtClean="0"/>
              <a:t>non-availability </a:t>
            </a:r>
            <a:r>
              <a:rPr lang="en-US" sz="2000" dirty="0"/>
              <a:t>from the unit and/or housing facility must be included with travel </a:t>
            </a:r>
            <a:r>
              <a:rPr lang="en-US" sz="2000" dirty="0" smtClean="0"/>
              <a:t>claim or </a:t>
            </a:r>
            <a:r>
              <a:rPr lang="en-US" sz="2000" dirty="0" err="1" smtClean="0"/>
              <a:t>mbr</a:t>
            </a:r>
            <a:r>
              <a:rPr lang="en-US" sz="2000" dirty="0" smtClean="0"/>
              <a:t> </a:t>
            </a:r>
            <a:r>
              <a:rPr lang="en-US" sz="2000" dirty="0"/>
              <a:t>will be limited to the </a:t>
            </a:r>
            <a:r>
              <a:rPr lang="en-US" sz="2000" dirty="0" err="1"/>
              <a:t>govt</a:t>
            </a:r>
            <a:r>
              <a:rPr lang="en-US" sz="2000" dirty="0"/>
              <a:t> quarters rate.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If </a:t>
            </a:r>
            <a:r>
              <a:rPr lang="en-US" sz="2000" dirty="0" err="1"/>
              <a:t>mbr</a:t>
            </a:r>
            <a:r>
              <a:rPr lang="en-US" sz="2000" dirty="0"/>
              <a:t> stays with friends/family, </a:t>
            </a:r>
            <a:r>
              <a:rPr lang="en-US" sz="2000" dirty="0" err="1" smtClean="0"/>
              <a:t>mbr</a:t>
            </a:r>
            <a:r>
              <a:rPr lang="en-US" sz="2000" dirty="0" smtClean="0"/>
              <a:t> can only be reimbursed per </a:t>
            </a:r>
            <a:r>
              <a:rPr lang="en-US" sz="2000" dirty="0"/>
              <a:t>diem if annotated on 1351-2. 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6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600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prstClr val="black"/>
                </a:solidFill>
              </a:rPr>
              <a:t>How </a:t>
            </a:r>
            <a:r>
              <a:rPr lang="en-US" sz="2000" b="1" dirty="0">
                <a:solidFill>
                  <a:prstClr val="black"/>
                </a:solidFill>
              </a:rPr>
              <a:t>do </a:t>
            </a:r>
            <a:r>
              <a:rPr lang="en-US" sz="2000" b="1" dirty="0" err="1">
                <a:solidFill>
                  <a:prstClr val="black"/>
                </a:solidFill>
              </a:rPr>
              <a:t>mbrs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smtClean="0">
                <a:solidFill>
                  <a:prstClr val="black"/>
                </a:solidFill>
              </a:rPr>
              <a:t>request reimbursement </a:t>
            </a:r>
            <a:r>
              <a:rPr lang="en-US" sz="2000" b="1" dirty="0">
                <a:solidFill>
                  <a:prstClr val="black"/>
                </a:solidFill>
              </a:rPr>
              <a:t>of TLE?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Provide </a:t>
            </a:r>
            <a:r>
              <a:rPr lang="en-US" sz="2000" b="1" u="sng" dirty="0"/>
              <a:t>all</a:t>
            </a:r>
            <a:r>
              <a:rPr lang="en-US" sz="2000" dirty="0"/>
              <a:t> itemized lodging receipts and submit with travel claim.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Complete TLE worksheet to ensure all travelers are paid correctly.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List lodging expenses on 1351-2 in block 18. </a:t>
            </a:r>
            <a:r>
              <a:rPr lang="en-US" sz="2000" dirty="0" smtClean="0"/>
              <a:t>Include room </a:t>
            </a:r>
            <a:r>
              <a:rPr lang="en-US" sz="2000" dirty="0"/>
              <a:t>and state taxes </a:t>
            </a:r>
            <a:r>
              <a:rPr lang="en-US" sz="2000" dirty="0" smtClean="0"/>
              <a:t>to </a:t>
            </a:r>
            <a:r>
              <a:rPr lang="en-US" sz="2000" dirty="0"/>
              <a:t>the daily cost of lodging. </a:t>
            </a:r>
            <a:endParaRPr lang="en-US" sz="20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5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4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9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1201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71600" y="20053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TEMPORARY LODGING EXPENSES (TLE)</a:t>
            </a:r>
            <a:endParaRPr lang="en-US" sz="32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028725" y="790074"/>
            <a:ext cx="7039075" cy="583932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b="1" dirty="0" smtClean="0"/>
              <a:t>What </a:t>
            </a:r>
            <a:r>
              <a:rPr lang="en-US" sz="2400" b="1" dirty="0"/>
              <a:t>important information should </a:t>
            </a:r>
            <a:r>
              <a:rPr lang="en-US" sz="2400" b="1" dirty="0" err="1"/>
              <a:t>mbrs</a:t>
            </a:r>
            <a:r>
              <a:rPr lang="en-US" sz="2400" b="1" dirty="0"/>
              <a:t> know?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b="1" u="sng" dirty="0"/>
              <a:t>Cannot</a:t>
            </a:r>
            <a:r>
              <a:rPr lang="en-US" sz="2000" dirty="0"/>
              <a:t> be paid on any day </a:t>
            </a:r>
            <a:r>
              <a:rPr lang="en-US" sz="2000" dirty="0" err="1"/>
              <a:t>mbr</a:t>
            </a:r>
            <a:r>
              <a:rPr lang="en-US" sz="2000" dirty="0"/>
              <a:t> is being paid per diem. </a:t>
            </a:r>
            <a:endParaRPr lang="en-US" sz="20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5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Limited to (10) days</a:t>
            </a:r>
            <a:r>
              <a:rPr lang="en-US" sz="2000" dirty="0" smtClean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5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Days do not have to be consecutive and can be split among previous PDS, new PDS, and/or designated place, unless previous PDS is overseas. </a:t>
            </a:r>
            <a:endParaRPr lang="en-US" sz="20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5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Members married to members cannot receive travel and transportation allowance payments for the same expense</a:t>
            </a:r>
            <a:r>
              <a:rPr lang="en-US" sz="2000" dirty="0" smtClean="0"/>
              <a:t>.</a:t>
            </a:r>
          </a:p>
          <a:p>
            <a:pPr marL="457200" lvl="1" indent="0">
              <a:buNone/>
            </a:pPr>
            <a:endParaRPr lang="en-US" sz="5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Itinerary on 1351-2 must show traveler in the same area on the same dates lodging was utilized.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5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Pet fees are only reimbursable for military K9s which will be authorized in </a:t>
            </a:r>
            <a:r>
              <a:rPr lang="en-US" sz="2000" dirty="0" err="1" smtClean="0"/>
              <a:t>mbrs</a:t>
            </a:r>
            <a:r>
              <a:rPr lang="en-US" sz="2000" dirty="0" smtClean="0"/>
              <a:t> orders.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5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Travelers will be limited to the max amount of lodging cost ($290 per day) regardless of location, price paid, or number of </a:t>
            </a:r>
            <a:r>
              <a:rPr lang="en-US" sz="2000" dirty="0" err="1" smtClean="0"/>
              <a:t>depns</a:t>
            </a:r>
            <a:r>
              <a:rPr lang="en-US" sz="2000" dirty="0" smtClean="0"/>
              <a:t>. 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370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61415" y="20053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DISLOCATION ALLOWANCE (DLA)</a:t>
            </a:r>
            <a:endParaRPr lang="en-US" sz="32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057400" y="533400"/>
            <a:ext cx="6886675" cy="614412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1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800" b="1" dirty="0" smtClean="0"/>
              <a:t>What </a:t>
            </a:r>
            <a:r>
              <a:rPr lang="en-US" sz="1800" b="1" dirty="0"/>
              <a:t>is </a:t>
            </a:r>
            <a:r>
              <a:rPr lang="en-US" sz="1800" b="1" dirty="0" smtClean="0"/>
              <a:t>DLA?</a:t>
            </a:r>
            <a:endParaRPr lang="en-US" sz="1800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Reimbursable expense used to </a:t>
            </a:r>
            <a:r>
              <a:rPr lang="en-US" sz="1500" dirty="0"/>
              <a:t>partially reimburse a </a:t>
            </a:r>
            <a:r>
              <a:rPr lang="en-US" sz="1500" dirty="0" err="1"/>
              <a:t>mbr</a:t>
            </a:r>
            <a:r>
              <a:rPr lang="en-US" sz="1500" dirty="0"/>
              <a:t> for the expenses incurred </a:t>
            </a:r>
            <a:r>
              <a:rPr lang="en-US" sz="1500" dirty="0" smtClean="0"/>
              <a:t>when </a:t>
            </a:r>
            <a:r>
              <a:rPr lang="en-US" sz="1500" dirty="0"/>
              <a:t>relocating </a:t>
            </a:r>
            <a:r>
              <a:rPr lang="en-US" sz="1500" dirty="0" smtClean="0"/>
              <a:t>their household </a:t>
            </a:r>
            <a:r>
              <a:rPr lang="en-US" sz="1500" dirty="0"/>
              <a:t>for: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500" dirty="0" smtClean="0"/>
              <a:t>Permanent Change of Station </a:t>
            </a:r>
            <a:endParaRPr lang="en-US" sz="15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500" dirty="0"/>
              <a:t>Government Convenience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500" dirty="0"/>
              <a:t>Incident to an </a:t>
            </a:r>
            <a:r>
              <a:rPr lang="en-US" sz="1500" dirty="0" smtClean="0"/>
              <a:t>evacuation</a:t>
            </a:r>
          </a:p>
          <a:p>
            <a:pPr lvl="2"/>
            <a:endParaRPr lang="en-US" sz="10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800" b="1" dirty="0" smtClean="0">
                <a:solidFill>
                  <a:prstClr val="black"/>
                </a:solidFill>
              </a:rPr>
              <a:t>When is </a:t>
            </a:r>
            <a:r>
              <a:rPr lang="en-US" sz="1800" b="1" dirty="0">
                <a:solidFill>
                  <a:prstClr val="black"/>
                </a:solidFill>
              </a:rPr>
              <a:t>DLA </a:t>
            </a:r>
            <a:r>
              <a:rPr lang="en-US" sz="1800" b="1" dirty="0" smtClean="0">
                <a:solidFill>
                  <a:prstClr val="black"/>
                </a:solidFill>
              </a:rPr>
              <a:t>not authorized?</a:t>
            </a:r>
            <a:endParaRPr lang="en-US" sz="1800" b="1" dirty="0">
              <a:solidFill>
                <a:prstClr val="black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When the move is from your home or the place from which you entered active duty to your first permanent duty station unless your </a:t>
            </a:r>
            <a:r>
              <a:rPr lang="en-US" sz="1500" dirty="0" err="1" smtClean="0"/>
              <a:t>depns</a:t>
            </a:r>
            <a:r>
              <a:rPr lang="en-US" sz="1500" dirty="0" smtClean="0"/>
              <a:t> move. </a:t>
            </a:r>
            <a:endParaRPr lang="en-US" sz="15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/>
              <a:t>F</a:t>
            </a:r>
            <a:r>
              <a:rPr lang="en-US" sz="1500" dirty="0" smtClean="0"/>
              <a:t>or members </a:t>
            </a:r>
            <a:r>
              <a:rPr lang="en-US" sz="1500" dirty="0"/>
              <a:t>without dependents assigned to Gov’t quarters at the new PDS</a:t>
            </a:r>
            <a:r>
              <a:rPr lang="en-US" sz="1500" dirty="0" smtClean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0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800" b="1" dirty="0"/>
              <a:t>What important information should </a:t>
            </a:r>
            <a:r>
              <a:rPr lang="en-US" sz="1800" b="1" dirty="0" err="1"/>
              <a:t>mbrs</a:t>
            </a:r>
            <a:r>
              <a:rPr lang="en-US" sz="1800" b="1" dirty="0"/>
              <a:t> know?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err="1"/>
              <a:t>Mbrs</a:t>
            </a:r>
            <a:r>
              <a:rPr lang="en-US" sz="1500" dirty="0"/>
              <a:t> must request payment of DLA on 1351-2.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DLA is paid under (2) different rates which vary by rank: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500" dirty="0" smtClean="0"/>
              <a:t>DLA with dependents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500" dirty="0" smtClean="0"/>
              <a:t>DLA without dependents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n-US" sz="5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Only (1) payment of DLA is authorized per married couple. For special circumstances regarding </a:t>
            </a:r>
            <a:r>
              <a:rPr lang="en-US" sz="1500" dirty="0" err="1" smtClean="0"/>
              <a:t>mbrs</a:t>
            </a:r>
            <a:r>
              <a:rPr lang="en-US" sz="1500" dirty="0" smtClean="0"/>
              <a:t> who are married to </a:t>
            </a:r>
            <a:r>
              <a:rPr lang="en-US" sz="1500" dirty="0" err="1" smtClean="0"/>
              <a:t>mbrs</a:t>
            </a:r>
            <a:r>
              <a:rPr lang="en-US" sz="1500" dirty="0" smtClean="0"/>
              <a:t> of the armed forces, refer to the JTR, Chapter 5: Permanent Duty Travel, Part A: </a:t>
            </a:r>
            <a:r>
              <a:rPr lang="en-US" sz="1500" dirty="0" err="1" smtClean="0"/>
              <a:t>Mbrs</a:t>
            </a:r>
            <a:r>
              <a:rPr lang="en-US" sz="1500" dirty="0" smtClean="0"/>
              <a:t> Only, Sec 10: DLA.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1400" dirty="0"/>
          </a:p>
          <a:p>
            <a:pPr marL="0" indent="0">
              <a:buNone/>
            </a:pPr>
            <a:endParaRPr lang="en-US" sz="600" dirty="0" smtClean="0"/>
          </a:p>
          <a:p>
            <a:pPr marL="0" indent="0">
              <a:buNone/>
            </a:pPr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587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9341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4482</TotalTime>
  <Words>2511</Words>
  <Application>Microsoft Office PowerPoint</Application>
  <PresentationFormat>On-screen Show (4:3)</PresentationFormat>
  <Paragraphs>326</Paragraphs>
  <Slides>20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REGIONAL DISBURSING OFFICE – WEST</vt:lpstr>
      <vt:lpstr>CURRICULUM OVERVIEW</vt:lpstr>
      <vt:lpstr>COMMON PCS ENTITLEMENTS</vt:lpstr>
      <vt:lpstr>COMMON PCS ENTITLEMENTS</vt:lpstr>
      <vt:lpstr>ENTITLEMENTS NOT PAID ON TRAVEL CLAIM</vt:lpstr>
      <vt:lpstr>TEMPORARY LODGING EXPENSES (TLE)</vt:lpstr>
      <vt:lpstr>TEMPORARY LODGING EXPENSES (TLE)</vt:lpstr>
      <vt:lpstr>TEMPORARY LODGING EXPENSES (TLE)</vt:lpstr>
      <vt:lpstr>DISLOCATION ALLOWANCE (DLA)</vt:lpstr>
      <vt:lpstr>MODES OF TRAVEL (POV)</vt:lpstr>
      <vt:lpstr>MODES OF TRAVEL (COMMERICAL)</vt:lpstr>
      <vt:lpstr>MODES OF TRAVEL (MIXED)</vt:lpstr>
      <vt:lpstr>OCONUS Travel</vt:lpstr>
      <vt:lpstr>OCONUS Travel</vt:lpstr>
      <vt:lpstr>OCONUS Travel</vt:lpstr>
      <vt:lpstr>Circuitous Travel</vt:lpstr>
      <vt:lpstr>COMPLETING 1351-2</vt:lpstr>
      <vt:lpstr>USEFUL INFORMATION</vt:lpstr>
      <vt:lpstr>REFERENCES / POINTS OF CONTACT</vt:lpstr>
      <vt:lpstr>QUESTIONS?</vt:lpstr>
    </vt:vector>
  </TitlesOfParts>
  <Company>NMCI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DEFENSE TRAVEL SYSTEM</dc:title>
  <dc:creator>Gallegos SSgt Alyssa V</dc:creator>
  <cp:lastModifiedBy>Gallegos SSgt Alyssa V</cp:lastModifiedBy>
  <cp:revision>274</cp:revision>
  <dcterms:created xsi:type="dcterms:W3CDTF">2017-06-06T16:51:05Z</dcterms:created>
  <dcterms:modified xsi:type="dcterms:W3CDTF">2017-11-15T18:52:13Z</dcterms:modified>
</cp:coreProperties>
</file>