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82" r:id="rId5"/>
    <p:sldId id="291" r:id="rId6"/>
    <p:sldId id="295" r:id="rId7"/>
    <p:sldId id="296" r:id="rId8"/>
    <p:sldId id="297" r:id="rId9"/>
    <p:sldId id="298" r:id="rId10"/>
    <p:sldId id="284" r:id="rId11"/>
    <p:sldId id="287" r:id="rId12"/>
    <p:sldId id="290" r:id="rId13"/>
    <p:sldId id="294" r:id="rId14"/>
    <p:sldId id="299" r:id="rId15"/>
    <p:sldId id="283" r:id="rId16"/>
    <p:sldId id="267" r:id="rId17"/>
    <p:sldId id="271" r:id="rId18"/>
    <p:sldId id="293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889" autoAdjust="0"/>
  </p:normalViewPr>
  <p:slideViewPr>
    <p:cSldViewPr>
      <p:cViewPr>
        <p:scale>
          <a:sx n="91" d="100"/>
          <a:sy n="91" d="100"/>
        </p:scale>
        <p:origin x="-56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01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12E8EF9-8090-4FE1-9111-99C2009C9169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CD77D15-474B-47BF-A884-97F43503B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93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65613-964E-4C38-8C3B-3B888B52977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EF22-4DBE-4E22-8D91-C8467B822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7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AE08-A107-409D-B192-FBB457E8A9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8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6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3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4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8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7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5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9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1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1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CE2D-9D4B-4AD9-90E4-3E7927176DA5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8C67-D4F7-4FEC-BD46-6574AA10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ogcom.marines.mil/Capabilities/DITYMoves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fensetravel.dod.mil/site/perdiemCalc.cfm" TargetMode="External"/><Relationship Id="rId2" Type="http://schemas.openxmlformats.org/officeDocument/2006/relationships/hyperlink" Target="https://cpsearch.fas.gsa.gov/cpsearch/search.do?method=en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"/>
            <a:ext cx="7315200" cy="914400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REGIONAL DISBURSING OFFICE – WEST</a:t>
            </a:r>
            <a:endParaRPr lang="en-US" sz="2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438400"/>
            <a:ext cx="6400800" cy="1828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RETIREMENT TRAVEL BRIEF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2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4809"/>
            <a:ext cx="8229600" cy="889591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ADVANCES / DOCUMENTS </a:t>
            </a:r>
            <a:r>
              <a:rPr lang="en-US" sz="3200" b="1" u="sng" dirty="0" smtClean="0"/>
              <a:t>REQUIRED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00200" y="926804"/>
            <a:ext cx="7358686" cy="5911703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1600" b="1" u="sng" dirty="0" smtClean="0"/>
              <a:t>Travel Advances.</a:t>
            </a:r>
            <a:r>
              <a:rPr lang="en-US" sz="1600" b="1" dirty="0" smtClean="0"/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As </a:t>
            </a:r>
            <a:r>
              <a:rPr lang="en-US" sz="1600" dirty="0">
                <a:solidFill>
                  <a:prstClr val="black"/>
                </a:solidFill>
              </a:rPr>
              <a:t>of 1 Jan 2017, travel advances for separation/retirement travel are no longer available unless granted an exception by CO (Battalion/Squadron level).</a:t>
            </a:r>
            <a:endParaRPr lang="en-US" sz="1600" b="1" u="sng" dirty="0"/>
          </a:p>
          <a:p>
            <a:pPr lvl="1">
              <a:buFont typeface="Wingdings" panose="05000000000000000000" pitchFamily="2" charset="2"/>
              <a:buChar char="q"/>
            </a:pPr>
            <a:endParaRPr lang="en-US" sz="1000" b="1" u="sng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b="1" u="sng" dirty="0" smtClean="0"/>
              <a:t>Members </a:t>
            </a:r>
            <a:r>
              <a:rPr lang="en-US" sz="1600" b="1" u="sng" dirty="0"/>
              <a:t>Approved for Separations Advance. (MALT only / No Per Diem) </a:t>
            </a:r>
            <a:endParaRPr lang="en-US" sz="1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err="1"/>
              <a:t>Mbr</a:t>
            </a:r>
            <a:r>
              <a:rPr lang="en-US" sz="1600" dirty="0"/>
              <a:t>/</a:t>
            </a:r>
            <a:r>
              <a:rPr lang="en-US" sz="1600" dirty="0" err="1"/>
              <a:t>depns</a:t>
            </a:r>
            <a:r>
              <a:rPr lang="en-US" sz="1600" dirty="0"/>
              <a:t> authorized advance for transportation mode intended to use.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err="1"/>
              <a:t>Mbr</a:t>
            </a:r>
            <a:r>
              <a:rPr lang="en-US" sz="1600" dirty="0"/>
              <a:t> may travel from place of separation to a home of selection. Travel to home of selection is based on actual travel performed and permanent residence established.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000" b="1" u="sng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b="1" u="sng" dirty="0" smtClean="0">
                <a:solidFill>
                  <a:prstClr val="black"/>
                </a:solidFill>
              </a:rPr>
              <a:t>Documents </a:t>
            </a:r>
            <a:r>
              <a:rPr lang="en-US" sz="1600" b="1" u="sng" dirty="0" smtClean="0">
                <a:solidFill>
                  <a:prstClr val="black"/>
                </a:solidFill>
              </a:rPr>
              <a:t>Required for Travel Advance. </a:t>
            </a:r>
            <a:endParaRPr lang="en-US" sz="1600" dirty="0" smtClean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The </a:t>
            </a:r>
            <a:r>
              <a:rPr lang="en-US" sz="1600" dirty="0">
                <a:solidFill>
                  <a:prstClr val="black"/>
                </a:solidFill>
              </a:rPr>
              <a:t>written </a:t>
            </a:r>
            <a:r>
              <a:rPr lang="en-US" sz="1600" dirty="0" smtClean="0">
                <a:solidFill>
                  <a:prstClr val="black"/>
                </a:solidFill>
              </a:rPr>
              <a:t>exception</a:t>
            </a:r>
            <a:endParaRPr lang="en-US" sz="1600" dirty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NAVMC 11115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Retirement </a:t>
            </a:r>
            <a:r>
              <a:rPr lang="en-US" sz="1600" dirty="0" smtClean="0">
                <a:solidFill>
                  <a:prstClr val="black"/>
                </a:solidFill>
              </a:rPr>
              <a:t>Orders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000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b="1" u="sng" dirty="0" smtClean="0">
                <a:solidFill>
                  <a:prstClr val="black"/>
                </a:solidFill>
              </a:rPr>
              <a:t>Documents </a:t>
            </a:r>
            <a:r>
              <a:rPr lang="en-US" sz="1600" b="1" u="sng" dirty="0">
                <a:solidFill>
                  <a:prstClr val="black"/>
                </a:solidFill>
              </a:rPr>
              <a:t>Required for </a:t>
            </a:r>
            <a:r>
              <a:rPr lang="en-US" sz="1600" b="1" u="sng" dirty="0" smtClean="0">
                <a:solidFill>
                  <a:prstClr val="black"/>
                </a:solidFill>
              </a:rPr>
              <a:t>Settlement. </a:t>
            </a:r>
            <a:endParaRPr lang="en-US" sz="1600" dirty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Retirement </a:t>
            </a:r>
            <a:r>
              <a:rPr lang="en-US" sz="1600" dirty="0">
                <a:solidFill>
                  <a:prstClr val="black"/>
                </a:solidFill>
              </a:rPr>
              <a:t>Orders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NAVMC 11060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DD 1351-2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Commercial transportation receipt equal or greater than $</a:t>
            </a:r>
            <a:r>
              <a:rPr lang="en-US" sz="1600" dirty="0" smtClean="0">
                <a:solidFill>
                  <a:prstClr val="black"/>
                </a:solidFill>
              </a:rPr>
              <a:t>75.00</a:t>
            </a:r>
            <a:endParaRPr lang="en-US" sz="13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08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107439"/>
            <a:ext cx="8229600" cy="769634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LEAVE WHILE AWAITING SEPARATION ORDERS</a:t>
            </a:r>
            <a:endParaRPr lang="en-US" sz="24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61819" y="609600"/>
            <a:ext cx="1800582" cy="5638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1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en-US" sz="5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962400"/>
            <a:ext cx="3952875" cy="504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7009" y="901331"/>
            <a:ext cx="3981450" cy="5048250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 rot="9161089">
            <a:off x="5568096" y="3620990"/>
            <a:ext cx="682391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9509316">
            <a:off x="5506302" y="2298421"/>
            <a:ext cx="725605" cy="3048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8458" y="3082335"/>
            <a:ext cx="2954555" cy="553998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 smtClean="0"/>
              <a:t>Depns</a:t>
            </a:r>
            <a:r>
              <a:rPr lang="en-US" sz="1500" dirty="0" smtClean="0"/>
              <a:t> must be authorized in orders in order for travel reimbursement. </a:t>
            </a:r>
            <a:endParaRPr 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6086374" y="1435158"/>
            <a:ext cx="2954555" cy="1015663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/>
              <a:t>Ensure dates are correct.  </a:t>
            </a:r>
            <a:r>
              <a:rPr lang="en-US" sz="1500" dirty="0" err="1" smtClean="0"/>
              <a:t>Depns</a:t>
            </a:r>
            <a:r>
              <a:rPr lang="en-US" sz="1500" dirty="0" smtClean="0"/>
              <a:t> cannot relocate prior to date of orders unless authorized via command letter.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8566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95400" y="76200"/>
            <a:ext cx="8229600" cy="769634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NAVMC 11060 (SEPARATION/TRAVEL PAY CERT)</a:t>
            </a:r>
            <a:endParaRPr lang="en-US" sz="24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61819" y="609600"/>
            <a:ext cx="1800582" cy="5638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1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en-US" sz="5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742" y="845834"/>
            <a:ext cx="4651058" cy="595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484"/>
            <a:ext cx="4972212" cy="683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ight Arrow 12"/>
          <p:cNvSpPr/>
          <p:nvPr/>
        </p:nvSpPr>
        <p:spPr>
          <a:xfrm rot="10800000">
            <a:off x="7539175" y="533400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7173049" y="228600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6019800" y="1827413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5927942">
            <a:off x="2932272" y="3197828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06990" y="0"/>
            <a:ext cx="123221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Amount should be $0.00. GTCC not authorized upon </a:t>
            </a:r>
            <a:r>
              <a:rPr lang="en-US" sz="1000" b="1" dirty="0" err="1" smtClean="0">
                <a:solidFill>
                  <a:srgbClr val="C00000"/>
                </a:solidFill>
              </a:rPr>
              <a:t>sep</a:t>
            </a:r>
            <a:r>
              <a:rPr lang="en-US" sz="1000" b="1" dirty="0" smtClean="0">
                <a:solidFill>
                  <a:srgbClr val="C00000"/>
                </a:solidFill>
              </a:rPr>
              <a:t> /retirement.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49387" y="838200"/>
            <a:ext cx="1442213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What is the travel claim for?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5291" y="1600200"/>
            <a:ext cx="956202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Depns address prior to the </a:t>
            </a:r>
            <a:r>
              <a:rPr lang="en-US" sz="1000" b="1" dirty="0" smtClean="0">
                <a:solidFill>
                  <a:srgbClr val="C00000"/>
                </a:solidFill>
              </a:rPr>
              <a:t>separation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76369" y="1676400"/>
            <a:ext cx="956202" cy="1015663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What travel entitlements or information you want Disbursing to know.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96025" y="5257800"/>
            <a:ext cx="956202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Sign and date. Do not date until you complete travel. 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0200" y="895290"/>
            <a:ext cx="10668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New address after separation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0798" y="304800"/>
            <a:ext cx="956202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Select “EFT”. 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438400" y="838200"/>
            <a:ext cx="28871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394674" y="450695"/>
            <a:ext cx="356659" cy="228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7276177" y="45720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7239018" y="83820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828800" y="1371600"/>
            <a:ext cx="8382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Depns who traveled and listed in orders.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323177" y="190500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86200" y="1430179"/>
            <a:ext cx="1066800" cy="24622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Valid POC info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66224" y="3124200"/>
            <a:ext cx="2524976" cy="8617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Itinerary must begin with old PDS and end with new </a:t>
            </a:r>
            <a:r>
              <a:rPr lang="en-US" sz="1000" b="1" dirty="0" smtClean="0">
                <a:solidFill>
                  <a:srgbClr val="C00000"/>
                </a:solidFill>
              </a:rPr>
              <a:t>address after separation. Must be same address listed in block 6.</a:t>
            </a:r>
            <a:r>
              <a:rPr lang="en-US" sz="1000" b="1" dirty="0" smtClean="0">
                <a:solidFill>
                  <a:srgbClr val="C00000"/>
                </a:solidFill>
              </a:rPr>
              <a:t> </a:t>
            </a:r>
            <a:r>
              <a:rPr lang="en-US" sz="1000" b="1" dirty="0" smtClean="0">
                <a:solidFill>
                  <a:srgbClr val="C00000"/>
                </a:solidFill>
              </a:rPr>
              <a:t>If </a:t>
            </a:r>
            <a:r>
              <a:rPr lang="en-US" sz="1000" b="1" dirty="0" err="1" smtClean="0">
                <a:solidFill>
                  <a:srgbClr val="C00000"/>
                </a:solidFill>
              </a:rPr>
              <a:t>depns</a:t>
            </a:r>
            <a:r>
              <a:rPr lang="en-US" sz="1000" b="1" dirty="0" smtClean="0">
                <a:solidFill>
                  <a:srgbClr val="C00000"/>
                </a:solidFill>
              </a:rPr>
              <a:t> traveled on different dates or from different locations, include separate itinerary.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76400" y="3935890"/>
            <a:ext cx="1066800" cy="5539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Expenses you want reimbursed.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410844" y="436245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192358" y="1307375"/>
            <a:ext cx="1300008" cy="24622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Advances (if any)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11448250">
            <a:off x="3986134" y="1174025"/>
            <a:ext cx="28871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1448250">
            <a:off x="5808307" y="1318152"/>
            <a:ext cx="28871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028502" y="2705099"/>
            <a:ext cx="2380722" cy="16312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C00000"/>
                </a:solidFill>
              </a:rPr>
              <a:t>Means/Mode </a:t>
            </a:r>
            <a:r>
              <a:rPr lang="en-US" sz="1000" b="1" dirty="0">
                <a:solidFill>
                  <a:srgbClr val="C00000"/>
                </a:solidFill>
              </a:rPr>
              <a:t>of Travel.</a:t>
            </a:r>
          </a:p>
          <a:p>
            <a:r>
              <a:rPr lang="en-US" sz="1000" b="1" dirty="0">
                <a:solidFill>
                  <a:srgbClr val="C00000"/>
                </a:solidFill>
              </a:rPr>
              <a:t>Commercial Auto (cab) : CA</a:t>
            </a:r>
          </a:p>
          <a:p>
            <a:r>
              <a:rPr lang="en-US" sz="1000" b="1" dirty="0">
                <a:solidFill>
                  <a:srgbClr val="C00000"/>
                </a:solidFill>
              </a:rPr>
              <a:t>Transportation Provided (at no cost) : TP</a:t>
            </a:r>
          </a:p>
          <a:p>
            <a:r>
              <a:rPr lang="en-US" sz="1000" b="1" dirty="0">
                <a:solidFill>
                  <a:srgbClr val="C00000"/>
                </a:solidFill>
              </a:rPr>
              <a:t>Commercial Air (self purchased): CP</a:t>
            </a:r>
          </a:p>
          <a:p>
            <a:r>
              <a:rPr lang="en-US" sz="1000" b="1" dirty="0">
                <a:solidFill>
                  <a:srgbClr val="C00000"/>
                </a:solidFill>
              </a:rPr>
              <a:t>Private Auto : PA</a:t>
            </a:r>
          </a:p>
          <a:p>
            <a:endParaRPr lang="en-US" sz="1000" b="1" dirty="0">
              <a:solidFill>
                <a:srgbClr val="C00000"/>
              </a:solidFill>
            </a:endParaRPr>
          </a:p>
          <a:p>
            <a:r>
              <a:rPr lang="en-US" sz="1000" b="1" dirty="0" smtClean="0">
                <a:solidFill>
                  <a:srgbClr val="C00000"/>
                </a:solidFill>
              </a:rPr>
              <a:t>Reason </a:t>
            </a:r>
            <a:r>
              <a:rPr lang="en-US" sz="1000" b="1" dirty="0">
                <a:solidFill>
                  <a:srgbClr val="C00000"/>
                </a:solidFill>
              </a:rPr>
              <a:t>For Stop.</a:t>
            </a:r>
          </a:p>
          <a:p>
            <a:r>
              <a:rPr lang="en-US" sz="1000" b="1" dirty="0">
                <a:solidFill>
                  <a:srgbClr val="C00000"/>
                </a:solidFill>
              </a:rPr>
              <a:t>Awaiting Transportation : AT</a:t>
            </a:r>
          </a:p>
          <a:p>
            <a:r>
              <a:rPr lang="en-US" sz="1000" b="1" dirty="0">
                <a:solidFill>
                  <a:srgbClr val="C00000"/>
                </a:solidFill>
              </a:rPr>
              <a:t>Leave: LV</a:t>
            </a:r>
          </a:p>
          <a:p>
            <a:r>
              <a:rPr lang="en-US" sz="1000" b="1" dirty="0">
                <a:solidFill>
                  <a:srgbClr val="C00000"/>
                </a:solidFill>
              </a:rPr>
              <a:t>Mission Complete : MC</a:t>
            </a:r>
          </a:p>
        </p:txBody>
      </p:sp>
      <p:sp>
        <p:nvSpPr>
          <p:cNvPr id="34" name="Right Arrow 33"/>
          <p:cNvSpPr/>
          <p:nvPr/>
        </p:nvSpPr>
        <p:spPr>
          <a:xfrm rot="10800000">
            <a:off x="5605094" y="2705100"/>
            <a:ext cx="343823" cy="2667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0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12" grpId="0" animBg="1"/>
      <p:bldP spid="8" grpId="0" animBg="1"/>
      <p:bldP spid="9" grpId="0" animBg="1"/>
      <p:bldP spid="11" grpId="0" animBg="1"/>
      <p:bldP spid="26" grpId="0" animBg="1"/>
      <p:bldP spid="16" grpId="0" animBg="1"/>
      <p:bldP spid="29" grpId="0" animBg="1"/>
      <p:bldP spid="25" grpId="0" animBg="1"/>
      <p:bldP spid="24" grpId="0" animBg="1"/>
      <p:bldP spid="15" grpId="0" animBg="1"/>
      <p:bldP spid="31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4809"/>
            <a:ext cx="8229600" cy="889591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USEFUL INFORMATION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828800" y="976050"/>
            <a:ext cx="6901485" cy="5911703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1800" dirty="0" err="1"/>
              <a:t>Mbr</a:t>
            </a:r>
            <a:r>
              <a:rPr lang="en-US" sz="1800" dirty="0"/>
              <a:t> must complete travel before a travel claim can be paid. </a:t>
            </a:r>
            <a:endParaRPr lang="en-US" sz="1800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sz="1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prstClr val="black"/>
                </a:solidFill>
              </a:rPr>
              <a:t>Mbr</a:t>
            </a:r>
            <a:r>
              <a:rPr lang="en-US" sz="1800" dirty="0">
                <a:solidFill>
                  <a:prstClr val="black"/>
                </a:solidFill>
              </a:rPr>
              <a:t> must complete travel NLT 1 year after ECC. </a:t>
            </a:r>
            <a:endParaRPr lang="en-US" sz="1800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en-US" sz="1000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prstClr val="black"/>
                </a:solidFill>
              </a:rPr>
              <a:t>If </a:t>
            </a:r>
            <a:r>
              <a:rPr lang="en-US" sz="1800" dirty="0" err="1">
                <a:solidFill>
                  <a:prstClr val="black"/>
                </a:solidFill>
              </a:rPr>
              <a:t>mbr</a:t>
            </a:r>
            <a:r>
              <a:rPr lang="en-US" sz="1800" dirty="0">
                <a:solidFill>
                  <a:prstClr val="black"/>
                </a:solidFill>
              </a:rPr>
              <a:t> received an advance and failed to submit a travel claim, </a:t>
            </a:r>
            <a:r>
              <a:rPr lang="en-US" sz="1800" dirty="0"/>
              <a:t>the DO/FO will begin collection action </a:t>
            </a:r>
            <a:r>
              <a:rPr lang="en-US" sz="1800" dirty="0">
                <a:solidFill>
                  <a:prstClr val="black"/>
                </a:solidFill>
              </a:rPr>
              <a:t>30 days after ECC. The </a:t>
            </a:r>
            <a:r>
              <a:rPr lang="en-US" sz="1800" dirty="0"/>
              <a:t>debt will then be turned over to DFAS for collection from retired pay</a:t>
            </a:r>
            <a:r>
              <a:rPr lang="en-US" sz="18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You </a:t>
            </a:r>
            <a:r>
              <a:rPr lang="en-US" sz="1800" dirty="0" smtClean="0"/>
              <a:t>will no longer need to contact IPAC regarding your travel claim. Disbursing will be your direct contact.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Ensure you provide a valid email and number on your 1351-2 in case there are discrepancies with your travel claim.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Upon submission of your travel claim via email, you will receive a confirmation email stating your claim was received.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46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4809"/>
            <a:ext cx="8229600" cy="889591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USEFUL INFORMATION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828800" y="976050"/>
            <a:ext cx="6901485" cy="5911703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Disbursing/Finance </a:t>
            </a:r>
            <a:r>
              <a:rPr lang="en-US" sz="1600" dirty="0" smtClean="0"/>
              <a:t>office will process claims within </a:t>
            </a:r>
            <a:r>
              <a:rPr lang="en-US" sz="1600" dirty="0"/>
              <a:t>10 business days from the date voucher was submitted, but cannot be paid prior to </a:t>
            </a:r>
            <a:r>
              <a:rPr lang="en-US" sz="1600" dirty="0" smtClean="0"/>
              <a:t>mbrs end </a:t>
            </a:r>
            <a:r>
              <a:rPr lang="en-US" sz="1600" dirty="0"/>
              <a:t>of active service (EAS</a:t>
            </a:r>
            <a:r>
              <a:rPr lang="en-US" sz="1600" dirty="0" smtClean="0"/>
              <a:t>).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/>
              <a:t>Disbursing/Finance </a:t>
            </a:r>
            <a:r>
              <a:rPr lang="en-US" sz="1600" dirty="0" smtClean="0"/>
              <a:t>office will not pay a separations travel advance any earlier than 10 days prior to estimated travel begin date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/>
              <a:t>Upon final settlement, per diem is based on actual travel time used, not to exceed maximum travel time authorized. </a:t>
            </a:r>
          </a:p>
          <a:p>
            <a:pPr marL="457200" lvl="1" indent="0">
              <a:buNone/>
            </a:pPr>
            <a:endParaRPr lang="en-US" sz="1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/>
              <a:t>Do not include gas, lodging, or food receipts.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/>
              <a:t>Temporary Lodging Expenses (TLE) and Dislocation Allowance (DLA) are not authorized upon separation.</a:t>
            </a:r>
          </a:p>
          <a:p>
            <a:pPr marL="457200" lvl="1" indent="0">
              <a:buNone/>
            </a:pPr>
            <a:endParaRPr lang="en-US" sz="1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/>
              <a:t>If you did a Do-It-Yourself (DITY) Move, ensure you send a DITY Move claim to MCLC Albany, GA based on the instructions you were provided by the DMO office. Instructions, forms and contact information can be obtained from their website: </a:t>
            </a:r>
            <a:r>
              <a:rPr lang="en-US" sz="1600" dirty="0">
                <a:hlinkClick r:id="rId2"/>
              </a:rPr>
              <a:t>http://www.logcom.marines.mil/Capabilities/DITYMoves.aspx</a:t>
            </a:r>
            <a:endParaRPr lang="en-US" sz="1600" dirty="0"/>
          </a:p>
          <a:p>
            <a:pPr lvl="1"/>
            <a:endParaRPr lang="en-US" sz="12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15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9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59643" y="3544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TRAVEL CLAIM SUBMISSION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76400" y="567956"/>
            <a:ext cx="7162800" cy="57150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endParaRPr lang="en-US" sz="1600" b="1" u="sng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b="1" u="sng" dirty="0" smtClean="0">
                <a:solidFill>
                  <a:prstClr val="black"/>
                </a:solidFill>
              </a:rPr>
              <a:t>Travel Claim Submission.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Travelers may submit via email or mail.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600" dirty="0" smtClean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Email: 1MEF_Disbursing_Travel@usmc.mil </a:t>
            </a:r>
            <a:endParaRPr lang="en-US" sz="1600" dirty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Mail:       Disbursing Officer</a:t>
            </a:r>
          </a:p>
          <a:p>
            <a:pPr marL="1828800" lvl="4" indent="0"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Attn: Disbursing Travel</a:t>
            </a:r>
          </a:p>
          <a:p>
            <a:pPr marL="1828800" lvl="4" indent="0"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Box 555607</a:t>
            </a:r>
          </a:p>
          <a:p>
            <a:pPr marL="1828800" lvl="4" indent="0"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Camp Pendleton, CA 92055</a:t>
            </a:r>
          </a:p>
          <a:p>
            <a:pPr marL="1828800" lvl="4" indent="0"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b="1" u="sng" dirty="0">
                <a:solidFill>
                  <a:prstClr val="black"/>
                </a:solidFill>
              </a:rPr>
              <a:t>Questions.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Please wait 10 business days after submission </a:t>
            </a:r>
            <a:r>
              <a:rPr lang="en-US" sz="1600" dirty="0">
                <a:solidFill>
                  <a:prstClr val="black"/>
                </a:solidFill>
              </a:rPr>
              <a:t>before contacting </a:t>
            </a:r>
            <a:r>
              <a:rPr lang="en-US" sz="1600" dirty="0" smtClean="0">
                <a:solidFill>
                  <a:prstClr val="black"/>
                </a:solidFill>
              </a:rPr>
              <a:t>Disbursing.</a:t>
            </a:r>
            <a:endParaRPr lang="en-US" sz="1600" dirty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Phone: 760-763-7100, Ext. 1</a:t>
            </a:r>
          </a:p>
          <a:p>
            <a:pPr marL="914400" lvl="2" indent="0"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b="1" u="sng" dirty="0" smtClean="0">
                <a:solidFill>
                  <a:prstClr val="black"/>
                </a:solidFill>
              </a:rPr>
              <a:t>Final Payments.</a:t>
            </a:r>
            <a:endParaRPr lang="en-US" sz="1600" b="1" u="sng" dirty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prstClr val="black"/>
                </a:solidFill>
              </a:rPr>
              <a:t>Final payments are deposited into mbrs existing direct deposit account</a:t>
            </a:r>
            <a:r>
              <a:rPr lang="en-US" sz="1600" dirty="0">
                <a:solidFill>
                  <a:prstClr val="black"/>
                </a:solidFill>
              </a:rPr>
              <a:t>. </a:t>
            </a:r>
            <a:endParaRPr lang="en-US" sz="1600" dirty="0" smtClean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600" dirty="0" smtClean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prstClr val="black"/>
                </a:solidFill>
              </a:rPr>
              <a:t>Alternate accounts. </a:t>
            </a:r>
            <a:r>
              <a:rPr lang="en-US" sz="1600" dirty="0" smtClean="0">
                <a:solidFill>
                  <a:prstClr val="black"/>
                </a:solidFill>
              </a:rPr>
              <a:t>complete </a:t>
            </a:r>
            <a:r>
              <a:rPr lang="en-US" sz="1600" dirty="0">
                <a:solidFill>
                  <a:prstClr val="black"/>
                </a:solidFill>
              </a:rPr>
              <a:t>the Alternate EFT Account Election Form provided to your Separations section </a:t>
            </a:r>
            <a:r>
              <a:rPr lang="en-US" sz="1600" dirty="0" smtClean="0">
                <a:solidFill>
                  <a:prstClr val="black"/>
                </a:solidFill>
              </a:rPr>
              <a:t>personnel or update via </a:t>
            </a:r>
            <a:r>
              <a:rPr lang="en-US" sz="1600" dirty="0" err="1" smtClean="0">
                <a:solidFill>
                  <a:prstClr val="black"/>
                </a:solidFill>
              </a:rPr>
              <a:t>MyPay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600" dirty="0" smtClean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prstClr val="black"/>
                </a:solidFill>
              </a:rPr>
              <a:t>Do not close </a:t>
            </a:r>
            <a:r>
              <a:rPr lang="en-US" sz="1600" dirty="0" smtClean="0">
                <a:solidFill>
                  <a:prstClr val="black"/>
                </a:solidFill>
              </a:rPr>
              <a:t>your direct </a:t>
            </a:r>
            <a:r>
              <a:rPr lang="en-US" sz="1600" dirty="0">
                <a:solidFill>
                  <a:prstClr val="black"/>
                </a:solidFill>
              </a:rPr>
              <a:t>deposit </a:t>
            </a:r>
            <a:r>
              <a:rPr lang="en-US" sz="1600" dirty="0" smtClean="0">
                <a:solidFill>
                  <a:prstClr val="black"/>
                </a:solidFill>
              </a:rPr>
              <a:t>account until payment has been posted. </a:t>
            </a:r>
            <a:endParaRPr lang="en-US" sz="16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sz="18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b="1" u="sng" dirty="0"/>
          </a:p>
          <a:p>
            <a:pPr marL="400050" lvl="1" indent="0">
              <a:buNone/>
            </a:pP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35442"/>
            <a:ext cx="8229600" cy="955158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REFERENCES / POINTS OF CONTACT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7009" y="1295400"/>
            <a:ext cx="6702191" cy="57841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 smtClean="0"/>
              <a:t>Joint Travel Regulations (JTR)</a:t>
            </a:r>
          </a:p>
          <a:p>
            <a:pPr marL="457200" lvl="1" indent="0">
              <a:buNone/>
            </a:pPr>
            <a:r>
              <a:rPr lang="en-US" sz="2000" dirty="0"/>
              <a:t>http://www.defensetravel.dod.mil/Docs/perdiem/JTR.pdf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 smtClean="0"/>
              <a:t>Marine Corps Travel Instruction Manual and Travel Advisory </a:t>
            </a:r>
            <a:r>
              <a:rPr lang="en-US" sz="2000" dirty="0" smtClean="0"/>
              <a:t>Notice (MCTIM/TANs)</a:t>
            </a:r>
          </a:p>
          <a:p>
            <a:pPr marL="0" indent="0">
              <a:buNone/>
            </a:pPr>
            <a:r>
              <a:rPr lang="en-US" sz="2000" dirty="0" smtClean="0"/>
              <a:t>	www.manpower.usmc.mil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 smtClean="0"/>
              <a:t>Camp Pendleton Disbursing Office 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760-763-7100 / </a:t>
            </a:r>
            <a:r>
              <a:rPr lang="en-US" sz="2000" dirty="0" smtClean="0">
                <a:solidFill>
                  <a:prstClr val="black"/>
                </a:solidFill>
              </a:rPr>
              <a:t>1MEF_Disbursing_Travel@usmc.mil 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5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9242" y="2494361"/>
            <a:ext cx="8229600" cy="955158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>QUESTIONS?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7009" y="1295400"/>
            <a:ext cx="6702191" cy="57841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0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CURRICULUM OVERVIEW</a:t>
            </a:r>
            <a:endParaRPr lang="en-US" sz="36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7009" y="1143000"/>
            <a:ext cx="6180925" cy="5257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Common Separation Terms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Separation Category / Retirement Eligibility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Travel Entitlements</a:t>
            </a:r>
            <a:endParaRPr lang="en-US" sz="1800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Modes of Travel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Documents Required Upon Submission</a:t>
            </a:r>
            <a:endParaRPr lang="en-US" sz="1800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Travel </a:t>
            </a:r>
            <a:r>
              <a:rPr lang="en-US" sz="1800" dirty="0" smtClean="0"/>
              <a:t>Claim Submission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Useful </a:t>
            </a:r>
            <a:r>
              <a:rPr lang="en-US" sz="1800" dirty="0" smtClean="0"/>
              <a:t>Information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en-US" sz="1800" dirty="0" smtClean="0"/>
              <a:t>References / Points of Contact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4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SEPARATION TERMS 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57400" y="713874"/>
            <a:ext cx="6934802" cy="61441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1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u="sng" dirty="0" smtClean="0"/>
              <a:t>Retirement.</a:t>
            </a:r>
            <a:r>
              <a:rPr lang="en-US" sz="2000" b="1" dirty="0" smtClean="0"/>
              <a:t> </a:t>
            </a:r>
            <a:r>
              <a:rPr lang="en-US" sz="2000" dirty="0" smtClean="0"/>
              <a:t>Completed 20 </a:t>
            </a:r>
            <a:r>
              <a:rPr lang="en-US" sz="2000" dirty="0"/>
              <a:t>years of active </a:t>
            </a:r>
            <a:r>
              <a:rPr lang="en-US" sz="2000" dirty="0" smtClean="0"/>
              <a:t>service/satisfactory years or </a:t>
            </a:r>
            <a:r>
              <a:rPr lang="en-US" sz="2000" dirty="0"/>
              <a:t>approved for early </a:t>
            </a:r>
            <a:r>
              <a:rPr lang="en-US" sz="2000" dirty="0" smtClean="0"/>
              <a:t>retirement.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u="sng" dirty="0" smtClean="0"/>
              <a:t>HOR</a:t>
            </a:r>
            <a:r>
              <a:rPr lang="en-US" sz="2000" b="1" u="sng" dirty="0" smtClean="0"/>
              <a:t>.</a:t>
            </a:r>
            <a:r>
              <a:rPr lang="en-US" sz="2000" b="1" dirty="0" smtClean="0"/>
              <a:t> </a:t>
            </a:r>
            <a:r>
              <a:rPr lang="en-US" sz="2000" dirty="0" smtClean="0"/>
              <a:t>Home of Record.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u="sng" dirty="0" smtClean="0"/>
              <a:t>PLEAD.</a:t>
            </a:r>
            <a:r>
              <a:rPr lang="en-US" sz="2000" b="1" dirty="0" smtClean="0"/>
              <a:t> </a:t>
            </a:r>
            <a:r>
              <a:rPr lang="en-US" sz="2000" dirty="0" smtClean="0"/>
              <a:t>Place entered Active Duty </a:t>
            </a:r>
            <a:r>
              <a:rPr lang="en-US" sz="2000" dirty="0"/>
              <a:t>/ MEPS. </a:t>
            </a:r>
            <a:r>
              <a:rPr lang="en-US" sz="2000" dirty="0" smtClean="0"/>
              <a:t>Officers PLEAD will be where </a:t>
            </a:r>
            <a:r>
              <a:rPr lang="en-US" sz="2000" dirty="0" err="1" smtClean="0"/>
              <a:t>mbr</a:t>
            </a:r>
            <a:r>
              <a:rPr lang="en-US" sz="2000" dirty="0" smtClean="0"/>
              <a:t> attains military status or enters service (i.e. Naval Academy or TBS)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u="sng" dirty="0" smtClean="0"/>
              <a:t>Home of Selection (HOS).</a:t>
            </a:r>
            <a:r>
              <a:rPr lang="en-US" sz="2000" b="1" dirty="0" smtClean="0"/>
              <a:t> </a:t>
            </a:r>
            <a:r>
              <a:rPr lang="en-US" sz="2000" dirty="0" smtClean="0"/>
              <a:t>Any </a:t>
            </a:r>
            <a:r>
              <a:rPr lang="en-US" sz="2000" dirty="0"/>
              <a:t>place within 48 continental states. OCONUS </a:t>
            </a:r>
            <a:r>
              <a:rPr lang="en-US" sz="2000" dirty="0" smtClean="0"/>
              <a:t>destination must </a:t>
            </a:r>
            <a:r>
              <a:rPr lang="en-US" sz="2000" dirty="0"/>
              <a:t>be authorized by HQMC prior to </a:t>
            </a:r>
            <a:r>
              <a:rPr lang="en-US" sz="2000" dirty="0" smtClean="0"/>
              <a:t>departure. (will </a:t>
            </a:r>
            <a:r>
              <a:rPr lang="en-US" sz="2000" dirty="0"/>
              <a:t>be limited to the maximum CONUS </a:t>
            </a:r>
            <a:r>
              <a:rPr lang="en-US" sz="2000" dirty="0" smtClean="0"/>
              <a:t>allowance </a:t>
            </a:r>
            <a:r>
              <a:rPr lang="en-US" sz="2000" dirty="0"/>
              <a:t>unless </a:t>
            </a:r>
            <a:r>
              <a:rPr lang="en-US" sz="2000" dirty="0" smtClean="0"/>
              <a:t>original HOR)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7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11405" y="89468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SEPARATION CATEGORY / RETIREMENT ELIGIBILITY</a:t>
            </a:r>
            <a:endParaRPr lang="en-US" sz="24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37009" y="974558"/>
            <a:ext cx="6778391" cy="5807242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2000" b="1" u="sng" dirty="0" smtClean="0">
                <a:solidFill>
                  <a:prstClr val="black"/>
                </a:solidFill>
              </a:rPr>
              <a:t>Separation Category (III</a:t>
            </a:r>
            <a:r>
              <a:rPr lang="en-US" sz="2000" b="1" u="sng" dirty="0">
                <a:solidFill>
                  <a:prstClr val="black"/>
                </a:solidFill>
              </a:rPr>
              <a:t>).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Retired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Transferred to the Fleet Marine Corps Reserve (FMCR</a:t>
            </a:r>
            <a:r>
              <a:rPr lang="en-US" sz="2000" dirty="0" smtClean="0"/>
              <a:t>)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Placed on the </a:t>
            </a:r>
            <a:r>
              <a:rPr lang="en-US" sz="2000" dirty="0" smtClean="0"/>
              <a:t>TDRL/PDRL</a:t>
            </a:r>
            <a:endParaRPr lang="en-US" sz="2000" b="1" u="sng" dirty="0"/>
          </a:p>
          <a:p>
            <a:pPr>
              <a:buFont typeface="Wingdings" panose="05000000000000000000" pitchFamily="2" charset="2"/>
              <a:buChar char="q"/>
            </a:pPr>
            <a:endParaRPr lang="en-US" sz="1100" b="1" u="sng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100" b="1" u="sng" dirty="0"/>
          </a:p>
          <a:p>
            <a:pPr>
              <a:buFont typeface="Wingdings" panose="05000000000000000000" pitchFamily="2" charset="2"/>
              <a:buChar char="q"/>
            </a:pPr>
            <a:endParaRPr lang="en-US" sz="1100" b="1" u="sng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100" b="1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u="sng" dirty="0" smtClean="0"/>
              <a:t>Retirement </a:t>
            </a:r>
            <a:r>
              <a:rPr lang="en-US" sz="2000" b="1" u="sng" dirty="0"/>
              <a:t>Eligibility.</a:t>
            </a:r>
            <a:r>
              <a:rPr lang="en-US" sz="2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 smtClean="0"/>
              <a:t>Commissioned </a:t>
            </a:r>
            <a:r>
              <a:rPr lang="en-US" sz="2000" b="1" dirty="0" smtClean="0"/>
              <a:t>Officers:</a:t>
            </a:r>
            <a:r>
              <a:rPr lang="en-US" sz="2000" b="1" dirty="0"/>
              <a:t> </a:t>
            </a:r>
            <a:r>
              <a:rPr lang="en-US" sz="2000" dirty="0" smtClean="0"/>
              <a:t>20 </a:t>
            </a:r>
            <a:r>
              <a:rPr lang="en-US" sz="2000" dirty="0" err="1" smtClean="0"/>
              <a:t>yrs</a:t>
            </a:r>
            <a:r>
              <a:rPr lang="en-US" sz="2000" dirty="0" smtClean="0"/>
              <a:t> </a:t>
            </a:r>
            <a:r>
              <a:rPr lang="en-US" sz="2000" dirty="0"/>
              <a:t>and 1 day of active service (10 </a:t>
            </a:r>
            <a:r>
              <a:rPr lang="en-US" sz="2000" dirty="0" err="1"/>
              <a:t>yrs</a:t>
            </a:r>
            <a:r>
              <a:rPr lang="en-US" sz="2000" dirty="0"/>
              <a:t> as active commissioned service</a:t>
            </a:r>
            <a:r>
              <a:rPr lang="en-US" sz="20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 smtClean="0"/>
              <a:t>Chief </a:t>
            </a:r>
            <a:r>
              <a:rPr lang="en-US" sz="2000" b="1" dirty="0"/>
              <a:t>Warrant Officers: </a:t>
            </a:r>
            <a:r>
              <a:rPr lang="en-US" sz="2000" dirty="0" smtClean="0"/>
              <a:t>20 </a:t>
            </a:r>
            <a:r>
              <a:rPr lang="en-US" sz="2000" dirty="0" err="1"/>
              <a:t>yrs</a:t>
            </a:r>
            <a:r>
              <a:rPr lang="en-US" sz="2000" dirty="0"/>
              <a:t> of active </a:t>
            </a:r>
            <a:r>
              <a:rPr lang="en-US" sz="2000" dirty="0" smtClean="0"/>
              <a:t>service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b="1" dirty="0" smtClean="0"/>
              <a:t>Enlisted:</a:t>
            </a:r>
            <a:r>
              <a:rPr lang="en-US" sz="2000" b="1" dirty="0"/>
              <a:t> </a:t>
            </a:r>
            <a:r>
              <a:rPr lang="en-US" sz="2000" dirty="0" smtClean="0"/>
              <a:t>20 </a:t>
            </a:r>
            <a:r>
              <a:rPr lang="en-US" sz="2000" dirty="0" err="1"/>
              <a:t>yrs</a:t>
            </a:r>
            <a:r>
              <a:rPr lang="en-US" sz="2000" dirty="0"/>
              <a:t> active service or active constructive </a:t>
            </a:r>
            <a:r>
              <a:rPr lang="en-US" sz="2000" dirty="0" smtClean="0"/>
              <a:t>service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1800" b="1" u="sng" dirty="0" smtClean="0"/>
          </a:p>
          <a:p>
            <a:pPr marL="457200" lvl="1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9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4809"/>
            <a:ext cx="8229600" cy="889591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TRAVEL ENTITLEMENTS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57400" y="946297"/>
            <a:ext cx="7358686" cy="59117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700" b="1" dirty="0"/>
              <a:t>What is Per Diem?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Daily amount paid to a traveler on official business which covers lodging, meals, and incidentals.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Commercial transportation per diem is based on the locality rate.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POV per diem is $144 per travel day. (changes every FY)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700" b="1" dirty="0"/>
              <a:t>What is MALT (Monetary Allowance in Lieu of Transportation) ?</a:t>
            </a:r>
            <a:endParaRPr lang="en-US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Amount paid to traveler to reimburse </a:t>
            </a:r>
            <a:r>
              <a:rPr lang="en-US" sz="1500" dirty="0" err="1"/>
              <a:t>mbr</a:t>
            </a:r>
            <a:r>
              <a:rPr lang="en-US" sz="1500" dirty="0"/>
              <a:t> for mileage used during travel.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Current MALT rate: $0.17 per mile (changes every CY)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Distance is calculated by DTOD (Defense Table of Official Distances)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MALT can be paid up to (2) POVS if </a:t>
            </a:r>
            <a:r>
              <a:rPr lang="en-US" sz="1500" dirty="0" err="1"/>
              <a:t>mbr</a:t>
            </a:r>
            <a:r>
              <a:rPr lang="en-US" sz="1500" dirty="0"/>
              <a:t> states (2) POVs were utilized on 1351-2.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MALT is not based on the number of travelers.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700" b="1" dirty="0"/>
              <a:t>How is travel time/distance calculated?</a:t>
            </a:r>
            <a:endParaRPr lang="en-US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Travel days are calculated by using </a:t>
            </a:r>
            <a:r>
              <a:rPr lang="en-US" sz="1500" u="sng" dirty="0"/>
              <a:t>(350)  miles / per (1) day </a:t>
            </a:r>
            <a:r>
              <a:rPr lang="en-US" sz="1500" dirty="0"/>
              <a:t>based on the DTOD distance from old PDS to new PDS.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If the excess distance is (51) miles or more after dividing distance by (350), (1) additional travel day is allowed.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There is no mandatory distance that must be driven per day.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1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20053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REIMBURSABLE EXPENSES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28725" y="713874"/>
            <a:ext cx="6886675" cy="61441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1" dirty="0"/>
              <a:t>What expenses are </a:t>
            </a:r>
            <a:r>
              <a:rPr lang="en-US" sz="1600" b="1" dirty="0" smtClean="0"/>
              <a:t>reimbursable?</a:t>
            </a:r>
            <a:endParaRPr lang="en-US" sz="16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Tolls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Commercial transportation expenses (bus, airfare, taxi)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Receipts </a:t>
            </a:r>
            <a:r>
              <a:rPr lang="en-US" sz="1500" dirty="0"/>
              <a:t>for any expense costing $75.00 or more must be </a:t>
            </a:r>
            <a:r>
              <a:rPr lang="en-US" sz="1500" dirty="0" smtClean="0"/>
              <a:t>provided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All expenses MUST be annotated on 1351-2 in block 18</a:t>
            </a:r>
            <a:endParaRPr lang="en-US" sz="1500" dirty="0"/>
          </a:p>
          <a:p>
            <a:pPr>
              <a:buFont typeface="Wingdings" panose="05000000000000000000" pitchFamily="2" charset="2"/>
              <a:buChar char="q"/>
            </a:pPr>
            <a:endParaRPr lang="en-US" sz="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/>
              <a:t>What </a:t>
            </a:r>
            <a:r>
              <a:rPr lang="en-US" sz="1600" b="1" dirty="0"/>
              <a:t>expenses are </a:t>
            </a:r>
            <a:r>
              <a:rPr lang="en-US" sz="1600" b="1" u="sng" dirty="0" smtClean="0"/>
              <a:t>not</a:t>
            </a:r>
            <a:r>
              <a:rPr lang="en-US" sz="1600" b="1" dirty="0" smtClean="0"/>
              <a:t> </a:t>
            </a:r>
            <a:r>
              <a:rPr lang="en-US" sz="1600" b="1" dirty="0" smtClean="0"/>
              <a:t>reimbursable?</a:t>
            </a:r>
            <a:endParaRPr lang="en-US" sz="16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F</a:t>
            </a:r>
            <a:r>
              <a:rPr lang="en-US" sz="1500" dirty="0" smtClean="0"/>
              <a:t>ood</a:t>
            </a:r>
            <a:endParaRPr lang="en-US" sz="1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/>
              <a:t>G</a:t>
            </a:r>
            <a:r>
              <a:rPr lang="en-US" sz="1500" dirty="0" smtClean="0"/>
              <a:t>as</a:t>
            </a:r>
            <a:endParaRPr lang="en-US" sz="15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Any </a:t>
            </a:r>
            <a:r>
              <a:rPr lang="en-US" sz="1500" dirty="0" smtClean="0"/>
              <a:t>expense $75.00 or more without a valid receipt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1" dirty="0" smtClean="0"/>
              <a:t>What are the requirements for receipts?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Legibly written/printed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Name of vendor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Date the good/service was provided/purchased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Price of the good/service purchased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Total amount due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Indication that the total amount due was paid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500" dirty="0" smtClean="0"/>
              <a:t>Include bank statement showing expense was purchased to prevent issues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5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500" b="1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500" dirty="0">
              <a:latin typeface="Calibri (Body)"/>
            </a:endParaRPr>
          </a:p>
          <a:p>
            <a:pPr marL="0" indent="0">
              <a:buNone/>
            </a:pPr>
            <a:endParaRPr lang="en-US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16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MODES OF TRAVEL (POV)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50174" y="914400"/>
            <a:ext cx="6941426" cy="59436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/>
              <a:t>What </a:t>
            </a:r>
            <a:r>
              <a:rPr lang="en-US" sz="1500" b="1" dirty="0" smtClean="0"/>
              <a:t>modes of travel can be used?</a:t>
            </a:r>
            <a:endParaRPr lang="en-US" sz="15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Depending on what is authorized in the </a:t>
            </a:r>
            <a:r>
              <a:rPr lang="en-US" sz="1400" dirty="0" err="1" smtClean="0"/>
              <a:t>mbrs</a:t>
            </a:r>
            <a:r>
              <a:rPr lang="en-US" sz="1400" dirty="0" smtClean="0"/>
              <a:t> orders, a </a:t>
            </a:r>
            <a:r>
              <a:rPr lang="en-US" sz="1400" dirty="0" err="1" smtClean="0"/>
              <a:t>mbr</a:t>
            </a:r>
            <a:r>
              <a:rPr lang="en-US" sz="1400" dirty="0" smtClean="0"/>
              <a:t> may elect to travel by:</a:t>
            </a:r>
            <a:endParaRPr lang="en-US" sz="1400" dirty="0"/>
          </a:p>
          <a:p>
            <a:pPr marL="914400" lvl="2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- Personally owned vehicle (POV)</a:t>
            </a:r>
          </a:p>
          <a:p>
            <a:pPr marL="914400" lvl="2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- Commercial transportation (ex: air, bus, rail)</a:t>
            </a:r>
          </a:p>
          <a:p>
            <a:pPr marL="914400" lvl="2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- Transportation purchased by the government </a:t>
            </a:r>
          </a:p>
          <a:p>
            <a:pPr lvl="2">
              <a:buFontTx/>
              <a:buChar char="-"/>
            </a:pPr>
            <a:endParaRPr lang="en-US" sz="10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What should a </a:t>
            </a:r>
            <a:r>
              <a:rPr lang="en-US" sz="1500" b="1" dirty="0" err="1" smtClean="0"/>
              <a:t>mbr</a:t>
            </a:r>
            <a:r>
              <a:rPr lang="en-US" sz="1500" b="1" dirty="0" smtClean="0"/>
              <a:t> expect when traveling by POV?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/>
              <a:t>Mbr</a:t>
            </a:r>
            <a:r>
              <a:rPr lang="en-US" sz="1400" dirty="0"/>
              <a:t> will receive $0.17 per mile </a:t>
            </a:r>
            <a:r>
              <a:rPr lang="en-US" sz="1400" dirty="0" smtClean="0"/>
              <a:t>traveled.</a:t>
            </a:r>
            <a:endParaRPr lang="en-US" sz="14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Travelers will be reimbursed travel per diem for each authorized travel day used which covers the cost of daily lodging and meals.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r>
              <a:rPr lang="en-US" sz="1400" dirty="0" err="1" smtClean="0"/>
              <a:t>Mbr</a:t>
            </a:r>
            <a:r>
              <a:rPr lang="en-US" sz="1400" dirty="0" smtClean="0"/>
              <a:t>: </a:t>
            </a:r>
            <a:r>
              <a:rPr lang="en-US" sz="1400" b="1" dirty="0" smtClean="0"/>
              <a:t>$144.00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r>
              <a:rPr lang="en-US" sz="1400" dirty="0" err="1" smtClean="0"/>
              <a:t>Depns</a:t>
            </a:r>
            <a:r>
              <a:rPr lang="en-US" sz="1400" dirty="0" smtClean="0"/>
              <a:t> 12 and over: </a:t>
            </a:r>
            <a:r>
              <a:rPr lang="en-US" sz="1400" b="1" dirty="0" smtClean="0"/>
              <a:t>$108.00 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r>
              <a:rPr lang="en-US" sz="1400" dirty="0" err="1" smtClean="0"/>
              <a:t>Depns</a:t>
            </a:r>
            <a:r>
              <a:rPr lang="en-US" sz="1400" dirty="0" smtClean="0"/>
              <a:t> 11 and under: </a:t>
            </a:r>
            <a:r>
              <a:rPr lang="en-US" sz="1400" b="1" dirty="0" smtClean="0"/>
              <a:t>$72.00 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If </a:t>
            </a:r>
            <a:r>
              <a:rPr lang="en-US" sz="1400" dirty="0" err="1" smtClean="0"/>
              <a:t>depns</a:t>
            </a:r>
            <a:r>
              <a:rPr lang="en-US" sz="1400" dirty="0" smtClean="0"/>
              <a:t> travel on separate dates, the spouse or (1) </a:t>
            </a:r>
            <a:r>
              <a:rPr lang="en-US" sz="1400" dirty="0" err="1" smtClean="0"/>
              <a:t>depn</a:t>
            </a:r>
            <a:r>
              <a:rPr lang="en-US" sz="1400" dirty="0" smtClean="0"/>
              <a:t> driver will receive the full rate of </a:t>
            </a:r>
            <a:r>
              <a:rPr lang="en-US" sz="1400" b="1" dirty="0" smtClean="0"/>
              <a:t>$144.00</a:t>
            </a:r>
          </a:p>
          <a:p>
            <a:pPr marL="1200150" lvl="3" indent="-285750">
              <a:buFont typeface="Wingdings" panose="05000000000000000000" pitchFamily="2" charset="2"/>
              <a:buChar char="§"/>
            </a:pPr>
            <a:endParaRPr lang="en-US" sz="10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500" b="1" dirty="0" smtClean="0"/>
              <a:t>What if I am authorized (8) travel days from </a:t>
            </a:r>
            <a:r>
              <a:rPr lang="en-US" sz="1500" b="1" dirty="0" smtClean="0"/>
              <a:t>PDS to </a:t>
            </a:r>
            <a:r>
              <a:rPr lang="en-US" sz="1500" b="1" dirty="0" smtClean="0"/>
              <a:t>new address, </a:t>
            </a:r>
            <a:r>
              <a:rPr lang="en-US" sz="1500" b="1" dirty="0" smtClean="0"/>
              <a:t>but </a:t>
            </a:r>
            <a:r>
              <a:rPr lang="en-US" sz="1500" b="1" dirty="0" smtClean="0"/>
              <a:t>complete travel </a:t>
            </a:r>
            <a:r>
              <a:rPr lang="en-US" sz="1500" b="1" dirty="0" smtClean="0"/>
              <a:t>in (4) days?</a:t>
            </a:r>
            <a:endParaRPr lang="en-US" sz="15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Travelers </a:t>
            </a:r>
            <a:r>
              <a:rPr lang="en-US" sz="1400" dirty="0">
                <a:solidFill>
                  <a:prstClr val="black"/>
                </a:solidFill>
              </a:rPr>
              <a:t>will be limited to actual travel days </a:t>
            </a:r>
            <a:r>
              <a:rPr lang="en-US" sz="1400" dirty="0" smtClean="0">
                <a:solidFill>
                  <a:prstClr val="black"/>
                </a:solidFill>
              </a:rPr>
              <a:t>utilized meaning DTOD determined travel distance from </a:t>
            </a:r>
            <a:r>
              <a:rPr lang="en-US" sz="1400" dirty="0" smtClean="0">
                <a:solidFill>
                  <a:prstClr val="black"/>
                </a:solidFill>
              </a:rPr>
              <a:t>the (2) </a:t>
            </a:r>
            <a:r>
              <a:rPr lang="en-US" sz="1400" dirty="0" smtClean="0">
                <a:solidFill>
                  <a:prstClr val="black"/>
                </a:solidFill>
              </a:rPr>
              <a:t>locations is</a:t>
            </a:r>
            <a:r>
              <a:rPr lang="en-US" sz="1400" dirty="0" smtClean="0">
                <a:solidFill>
                  <a:prstClr val="black"/>
                </a:solidFill>
              </a:rPr>
              <a:t> over 2,501 </a:t>
            </a:r>
            <a:r>
              <a:rPr lang="en-US" sz="1400" dirty="0" smtClean="0">
                <a:solidFill>
                  <a:prstClr val="black"/>
                </a:solidFill>
              </a:rPr>
              <a:t>miles which allowed (8) travel days. If </a:t>
            </a: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completes travel in </a:t>
            </a:r>
            <a:r>
              <a:rPr lang="en-US" sz="1400" dirty="0" smtClean="0">
                <a:solidFill>
                  <a:prstClr val="black"/>
                </a:solidFill>
              </a:rPr>
              <a:t>(4) days, all travelers will only receive (4) days of travel per diem plus $447.44 for MALT.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4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MODES OF TRAVEL (COMMERICAL)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60809" y="914400"/>
            <a:ext cx="6930791" cy="56388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What should a </a:t>
            </a:r>
            <a:r>
              <a:rPr lang="en-US" sz="1600" b="1" dirty="0" err="1"/>
              <a:t>mbr</a:t>
            </a:r>
            <a:r>
              <a:rPr lang="en-US" sz="1600" b="1" dirty="0"/>
              <a:t> expect when traveling by </a:t>
            </a:r>
            <a:r>
              <a:rPr lang="en-US" sz="1600" b="1" dirty="0" smtClean="0"/>
              <a:t>commercial transportation?</a:t>
            </a:r>
            <a:endParaRPr lang="en-US" sz="16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/>
              <a:t>Mbr</a:t>
            </a:r>
            <a:r>
              <a:rPr lang="en-US" sz="1400" dirty="0"/>
              <a:t> will receive </a:t>
            </a:r>
            <a:r>
              <a:rPr lang="en-US" sz="1400" dirty="0" smtClean="0"/>
              <a:t>(1) day </a:t>
            </a:r>
            <a:r>
              <a:rPr lang="en-US" sz="1400" dirty="0"/>
              <a:t>of commercial per diem </a:t>
            </a:r>
            <a:r>
              <a:rPr lang="en-US" sz="1400" dirty="0" smtClean="0"/>
              <a:t>regardless of how </a:t>
            </a:r>
            <a:r>
              <a:rPr lang="en-US" sz="1400" dirty="0"/>
              <a:t>many travel days </a:t>
            </a:r>
            <a:r>
              <a:rPr lang="en-US" sz="1400" dirty="0" smtClean="0"/>
              <a:t>used</a:t>
            </a:r>
            <a:r>
              <a:rPr lang="en-US" sz="1400" dirty="0"/>
              <a:t>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may be reimbursed airfare if claimed on 1351-2 and provides a valid receipt.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will be limited to the GTR cost of the flight meaning if </a:t>
            </a: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purchased flight for $900, but the government could have purchased the flight for $750 then </a:t>
            </a:r>
            <a:r>
              <a:rPr lang="en-US" sz="1400" dirty="0" err="1" smtClean="0">
                <a:solidFill>
                  <a:prstClr val="black"/>
                </a:solidFill>
              </a:rPr>
              <a:t>mbr</a:t>
            </a:r>
            <a:r>
              <a:rPr lang="en-US" sz="1400" dirty="0" smtClean="0">
                <a:solidFill>
                  <a:prstClr val="black"/>
                </a:solidFill>
              </a:rPr>
              <a:t> will only receive $750.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prstClr val="black"/>
                </a:solidFill>
              </a:rPr>
              <a:t>To compare GTR costs visit:</a:t>
            </a:r>
          </a:p>
          <a:p>
            <a:pPr marL="457200" lvl="2" indent="0"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	</a:t>
            </a:r>
            <a:r>
              <a:rPr lang="en-US" sz="1400" dirty="0" smtClean="0">
                <a:solidFill>
                  <a:prstClr val="black"/>
                </a:solidFill>
                <a:hlinkClick r:id="rId2"/>
              </a:rPr>
              <a:t>https</a:t>
            </a:r>
            <a:r>
              <a:rPr lang="en-US" sz="1400" dirty="0">
                <a:solidFill>
                  <a:prstClr val="black"/>
                </a:solidFill>
                <a:hlinkClick r:id="rId2"/>
              </a:rPr>
              <a:t>://</a:t>
            </a:r>
            <a:r>
              <a:rPr lang="en-US" sz="1400" dirty="0" smtClean="0">
                <a:solidFill>
                  <a:prstClr val="black"/>
                </a:solidFill>
                <a:hlinkClick r:id="rId2"/>
              </a:rPr>
              <a:t>cpsearch.fas.gsa.gov/cpsearch/search.do?method=enter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457200" lvl="2" indent="0">
              <a:buNone/>
            </a:pPr>
            <a:endParaRPr lang="en-US" sz="15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What should a </a:t>
            </a:r>
            <a:r>
              <a:rPr lang="en-US" sz="1600" b="1" dirty="0" err="1"/>
              <a:t>mbr</a:t>
            </a:r>
            <a:r>
              <a:rPr lang="en-US" sz="1600" b="1" dirty="0"/>
              <a:t> expect when traveling by </a:t>
            </a:r>
            <a:r>
              <a:rPr lang="en-US" sz="1600" b="1" dirty="0" smtClean="0"/>
              <a:t>transportation purchased by the government?</a:t>
            </a:r>
            <a:endParaRPr lang="en-US" sz="1600" b="1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/>
              <a:t>Mbr</a:t>
            </a:r>
            <a:r>
              <a:rPr lang="en-US" sz="1400" dirty="0"/>
              <a:t> </a:t>
            </a:r>
            <a:r>
              <a:rPr lang="en-US" sz="1400" dirty="0" smtClean="0"/>
              <a:t>may receive up to (2) days of commercial per diem depending on how many travel days </a:t>
            </a:r>
            <a:r>
              <a:rPr lang="en-US" sz="1400" dirty="0" err="1" smtClean="0"/>
              <a:t>mbr</a:t>
            </a:r>
            <a:r>
              <a:rPr lang="en-US" sz="1400" dirty="0" smtClean="0"/>
              <a:t> used. </a:t>
            </a:r>
            <a:endParaRPr lang="en-US" sz="14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err="1">
                <a:solidFill>
                  <a:prstClr val="black"/>
                </a:solidFill>
              </a:rPr>
              <a:t>Mbr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will not be reimbursed airfare. </a:t>
            </a:r>
            <a:endParaRPr lang="en-US" sz="1400" dirty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15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Where do I find the rates for commercial per diem?</a:t>
            </a:r>
            <a:endParaRPr lang="en-US" sz="16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www.defensetravel.dod.mil/site/perdiemCalc.cfm</a:t>
            </a:r>
            <a:endParaRPr lang="en-US" sz="14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prstClr val="black"/>
                </a:solidFill>
              </a:rPr>
              <a:t>Y</a:t>
            </a:r>
            <a:r>
              <a:rPr lang="en-US" sz="1400" dirty="0" smtClean="0">
                <a:solidFill>
                  <a:prstClr val="black"/>
                </a:solidFill>
              </a:rPr>
              <a:t>ou will only receive 75% of commercial per diem on the </a:t>
            </a:r>
            <a:r>
              <a:rPr lang="en-US" sz="1400" u="sng" dirty="0" smtClean="0">
                <a:solidFill>
                  <a:prstClr val="black"/>
                </a:solidFill>
              </a:rPr>
              <a:t>day of departure </a:t>
            </a:r>
            <a:r>
              <a:rPr lang="en-US" sz="1400" dirty="0" smtClean="0">
                <a:solidFill>
                  <a:prstClr val="black"/>
                </a:solidFill>
              </a:rPr>
              <a:t>from </a:t>
            </a:r>
            <a:r>
              <a:rPr lang="en-US" sz="1400" dirty="0" smtClean="0">
                <a:solidFill>
                  <a:prstClr val="black"/>
                </a:solidFill>
              </a:rPr>
              <a:t>PDS </a:t>
            </a:r>
            <a:r>
              <a:rPr lang="en-US" sz="1400" dirty="0" smtClean="0">
                <a:solidFill>
                  <a:prstClr val="black"/>
                </a:solidFill>
              </a:rPr>
              <a:t>and the </a:t>
            </a:r>
            <a:r>
              <a:rPr lang="en-US" sz="1400" u="sng" dirty="0" smtClean="0">
                <a:solidFill>
                  <a:prstClr val="black"/>
                </a:solidFill>
              </a:rPr>
              <a:t>day of arrival </a:t>
            </a:r>
            <a:r>
              <a:rPr lang="en-US" sz="1400" dirty="0" smtClean="0">
                <a:solidFill>
                  <a:prstClr val="black"/>
                </a:solidFill>
              </a:rPr>
              <a:t>to </a:t>
            </a:r>
            <a:r>
              <a:rPr lang="en-US" sz="1400" dirty="0" smtClean="0">
                <a:solidFill>
                  <a:prstClr val="black"/>
                </a:solidFill>
              </a:rPr>
              <a:t>new address. </a:t>
            </a:r>
            <a:endParaRPr lang="en-US" sz="1400" dirty="0" smtClean="0">
              <a:solidFill>
                <a:prstClr val="black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500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86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1415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MODES OF TRAVEL (MIXED)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60809" y="838200"/>
            <a:ext cx="7083191" cy="563880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What if I use more than one mode of travel?</a:t>
            </a:r>
            <a:endParaRPr lang="en-US" sz="1600" dirty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/>
              <a:t>Using more than one mode of travel from one PDS to the other is </a:t>
            </a:r>
            <a:r>
              <a:rPr lang="en-US" sz="1500" dirty="0" smtClean="0"/>
              <a:t>known </a:t>
            </a:r>
            <a:r>
              <a:rPr lang="en-US" sz="1500" dirty="0"/>
              <a:t>as mixed modes. </a:t>
            </a:r>
            <a:r>
              <a:rPr lang="en-US" sz="1500" dirty="0" smtClean="0"/>
              <a:t>If authorized in orders, you can travel to your new </a:t>
            </a:r>
            <a:r>
              <a:rPr lang="en-US" sz="1500" dirty="0" smtClean="0"/>
              <a:t>address </a:t>
            </a:r>
            <a:r>
              <a:rPr lang="en-US" sz="1500" dirty="0" smtClean="0"/>
              <a:t>by more than one mode (normally POV and commercial air).</a:t>
            </a:r>
            <a:endParaRPr lang="en-US" sz="1500" dirty="0"/>
          </a:p>
          <a:p>
            <a:pPr marL="457200" lvl="2" indent="0">
              <a:buNone/>
            </a:pPr>
            <a:endParaRPr lang="en-US" sz="900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How will my travel reimbursement be calculated?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 smtClean="0">
                <a:solidFill>
                  <a:prstClr val="black"/>
                </a:solidFill>
              </a:rPr>
              <a:t>Total reimbursement for POV and commercial travel </a:t>
            </a:r>
            <a:r>
              <a:rPr lang="en-US" sz="1500" u="sng" dirty="0" smtClean="0">
                <a:solidFill>
                  <a:prstClr val="black"/>
                </a:solidFill>
              </a:rPr>
              <a:t>cannot</a:t>
            </a:r>
            <a:r>
              <a:rPr lang="en-US" sz="1500" dirty="0" smtClean="0">
                <a:solidFill>
                  <a:prstClr val="black"/>
                </a:solidFill>
              </a:rPr>
              <a:t> be more than the total cost of MALT which is the amount the </a:t>
            </a:r>
            <a:r>
              <a:rPr lang="en-US" sz="1500" dirty="0" err="1" smtClean="0">
                <a:solidFill>
                  <a:prstClr val="black"/>
                </a:solidFill>
              </a:rPr>
              <a:t>mbr</a:t>
            </a:r>
            <a:r>
              <a:rPr lang="en-US" sz="1500" dirty="0" smtClean="0">
                <a:solidFill>
                  <a:prstClr val="black"/>
                </a:solidFill>
              </a:rPr>
              <a:t> would have received if used their POV only.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 smtClean="0">
                <a:solidFill>
                  <a:prstClr val="black"/>
                </a:solidFill>
              </a:rPr>
              <a:t>The comparison will be </a:t>
            </a:r>
            <a:r>
              <a:rPr lang="en-US" sz="1500" u="sng" dirty="0" smtClean="0">
                <a:solidFill>
                  <a:prstClr val="black"/>
                </a:solidFill>
              </a:rPr>
              <a:t>(actual travel completed -vs- MALT);</a:t>
            </a:r>
            <a:r>
              <a:rPr lang="en-US" sz="1500" dirty="0" smtClean="0">
                <a:solidFill>
                  <a:prstClr val="black"/>
                </a:solidFill>
              </a:rPr>
              <a:t> </a:t>
            </a:r>
            <a:r>
              <a:rPr lang="en-US" sz="1500" dirty="0">
                <a:solidFill>
                  <a:prstClr val="black"/>
                </a:solidFill>
              </a:rPr>
              <a:t>u</a:t>
            </a:r>
            <a:r>
              <a:rPr lang="en-US" sz="1500" dirty="0" smtClean="0">
                <a:solidFill>
                  <a:prstClr val="black"/>
                </a:solidFill>
              </a:rPr>
              <a:t>ltimately paying the cheapest route. </a:t>
            </a:r>
            <a:endParaRPr lang="en-US" sz="1500" u="sng" dirty="0">
              <a:solidFill>
                <a:prstClr val="black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900" dirty="0" smtClean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/>
              <a:t>How would my travel time be calculated if I used mix modes?</a:t>
            </a:r>
            <a:endParaRPr lang="en-US" sz="1600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 smtClean="0"/>
              <a:t>Travel time will be calculated by: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500" dirty="0" smtClean="0"/>
          </a:p>
          <a:p>
            <a:pPr marL="0" algn="ctr">
              <a:buNone/>
            </a:pPr>
            <a:r>
              <a:rPr lang="en-US" sz="1600" u="sng" dirty="0" smtClean="0"/>
              <a:t>Travel days </a:t>
            </a:r>
            <a:r>
              <a:rPr lang="en-US" sz="1600" u="sng" dirty="0"/>
              <a:t>authorized for total distance traveled by </a:t>
            </a:r>
            <a:r>
              <a:rPr lang="en-US" sz="1600" u="sng" dirty="0" smtClean="0"/>
              <a:t>POV </a:t>
            </a:r>
            <a:r>
              <a:rPr lang="en-US" sz="1600" dirty="0" smtClean="0"/>
              <a:t>(350 miles = 1 day)</a:t>
            </a:r>
          </a:p>
          <a:p>
            <a:pPr marL="0" algn="ctr">
              <a:buNone/>
            </a:pPr>
            <a:r>
              <a:rPr lang="en-US" sz="1600" dirty="0" smtClean="0"/>
              <a:t>+ </a:t>
            </a:r>
          </a:p>
          <a:p>
            <a:pPr marL="0" algn="ctr">
              <a:buAutoNum type="arabicParenBoth"/>
            </a:pPr>
            <a:r>
              <a:rPr lang="en-US" sz="1600" u="sng" dirty="0" smtClean="0"/>
              <a:t>day of commercial per diem</a:t>
            </a:r>
          </a:p>
          <a:p>
            <a:pPr marL="0" algn="ctr">
              <a:buAutoNum type="arabicParenBoth"/>
            </a:pPr>
            <a:endParaRPr lang="en-US" sz="500" b="1" dirty="0" smtClean="0"/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500" dirty="0"/>
              <a:t>A</a:t>
            </a:r>
            <a:r>
              <a:rPr lang="en-US" sz="1500" dirty="0" smtClean="0"/>
              <a:t>uthorized travel time </a:t>
            </a:r>
            <a:r>
              <a:rPr lang="en-US" sz="1500" u="sng" dirty="0" smtClean="0"/>
              <a:t>cannot</a:t>
            </a:r>
            <a:r>
              <a:rPr lang="en-US" sz="1500" dirty="0" smtClean="0"/>
              <a:t> exceed the time authorized if the </a:t>
            </a:r>
            <a:r>
              <a:rPr lang="en-US" sz="1500" dirty="0" err="1" smtClean="0"/>
              <a:t>mbr</a:t>
            </a:r>
            <a:r>
              <a:rPr lang="en-US" sz="1500" dirty="0" smtClean="0"/>
              <a:t> would have strictly used their POV. 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457200" lvl="2" indent="0">
              <a:buNone/>
            </a:pPr>
            <a:r>
              <a:rPr lang="en-US" sz="1400" dirty="0" smtClean="0"/>
              <a:t>Refer to JTR, </a:t>
            </a:r>
            <a:r>
              <a:rPr lang="en-US" sz="1400" dirty="0" err="1" smtClean="0"/>
              <a:t>Ch</a:t>
            </a:r>
            <a:r>
              <a:rPr lang="en-US" sz="1400" dirty="0" smtClean="0"/>
              <a:t> 5: Permanent Duty Travel, Part A: </a:t>
            </a:r>
            <a:r>
              <a:rPr lang="en-US" sz="1400" dirty="0" err="1" smtClean="0"/>
              <a:t>Mbrs</a:t>
            </a:r>
            <a:r>
              <a:rPr lang="en-US" sz="1400" dirty="0" smtClean="0"/>
              <a:t> Only / Sec 2a. </a:t>
            </a:r>
            <a:r>
              <a:rPr lang="en-US" sz="1400" dirty="0" err="1" smtClean="0"/>
              <a:t>Mbr</a:t>
            </a:r>
            <a:r>
              <a:rPr lang="en-US" sz="1400" dirty="0" smtClean="0"/>
              <a:t> Travel and Transportation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78" y="0"/>
            <a:ext cx="2151187" cy="68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8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1697</Words>
  <Application>Microsoft Office PowerPoint</Application>
  <PresentationFormat>On-screen Show (4:3)</PresentationFormat>
  <Paragraphs>234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REGIONAL DISBURSING OFFICE – WEST</vt:lpstr>
      <vt:lpstr>CURRICULUM OVERVIEW</vt:lpstr>
      <vt:lpstr>SEPARATION TERMS </vt:lpstr>
      <vt:lpstr>SEPARATION CATEGORY / RETIREMENT ELIGIBILITY</vt:lpstr>
      <vt:lpstr>TRAVEL ENTITLEMENTS</vt:lpstr>
      <vt:lpstr>REIMBURSABLE EXPENSES</vt:lpstr>
      <vt:lpstr>MODES OF TRAVEL (POV)</vt:lpstr>
      <vt:lpstr>MODES OF TRAVEL (COMMERICAL)</vt:lpstr>
      <vt:lpstr>MODES OF TRAVEL (MIXED)</vt:lpstr>
      <vt:lpstr>ADVANCES / DOCUMENTS REQUIRED</vt:lpstr>
      <vt:lpstr>LEAVE WHILE AWAITING SEPARATION ORDERS</vt:lpstr>
      <vt:lpstr>NAVMC 11060 (SEPARATION/TRAVEL PAY CERT)</vt:lpstr>
      <vt:lpstr>PowerPoint Presentation</vt:lpstr>
      <vt:lpstr>USEFUL INFORMATION</vt:lpstr>
      <vt:lpstr>USEFUL INFORMATION</vt:lpstr>
      <vt:lpstr>TRAVEL CLAIM SUBMISSION</vt:lpstr>
      <vt:lpstr>REFERENCES / POINTS OF CONTACT</vt:lpstr>
      <vt:lpstr>QUESTIONS?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 TRAVEL SYSTEM</dc:title>
  <dc:creator>Gallegos SSgt Alyssa V</dc:creator>
  <cp:lastModifiedBy>Gallegos SSgt Alyssa V</cp:lastModifiedBy>
  <cp:revision>133</cp:revision>
  <cp:lastPrinted>2017-11-03T18:55:27Z</cp:lastPrinted>
  <dcterms:created xsi:type="dcterms:W3CDTF">2017-06-06T16:51:05Z</dcterms:created>
  <dcterms:modified xsi:type="dcterms:W3CDTF">2017-11-16T18:10:20Z</dcterms:modified>
</cp:coreProperties>
</file>