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256" r:id="rId2"/>
    <p:sldId id="257" r:id="rId3"/>
    <p:sldId id="258" r:id="rId4"/>
    <p:sldId id="282" r:id="rId5"/>
    <p:sldId id="291" r:id="rId6"/>
    <p:sldId id="295" r:id="rId7"/>
    <p:sldId id="296" r:id="rId8"/>
    <p:sldId id="297" r:id="rId9"/>
    <p:sldId id="298" r:id="rId10"/>
    <p:sldId id="284" r:id="rId11"/>
    <p:sldId id="287" r:id="rId12"/>
    <p:sldId id="290" r:id="rId13"/>
    <p:sldId id="294" r:id="rId14"/>
    <p:sldId id="299" r:id="rId15"/>
    <p:sldId id="283" r:id="rId16"/>
    <p:sldId id="267" r:id="rId17"/>
    <p:sldId id="271" r:id="rId18"/>
    <p:sldId id="293" r:id="rId19"/>
  </p:sldIdLst>
  <p:sldSz cx="9144000" cy="6858000" type="screen4x3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88889" autoAdjust="0"/>
  </p:normalViewPr>
  <p:slideViewPr>
    <p:cSldViewPr>
      <p:cViewPr>
        <p:scale>
          <a:sx n="91" d="100"/>
          <a:sy n="91" d="100"/>
        </p:scale>
        <p:origin x="-564" y="-19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25014"/>
    </p:cViewPr>
  </p:outlin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8132" y="0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r">
              <a:defRPr sz="1200"/>
            </a:lvl1pPr>
          </a:lstStyle>
          <a:p>
            <a:fld id="{312E8EF9-8090-4FE1-9111-99C2009C9169}" type="datetimeFigureOut">
              <a:rPr lang="en-US" smtClean="0"/>
              <a:t>11/16/2017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2029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8132" y="8842029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r">
              <a:defRPr sz="1200"/>
            </a:lvl1pPr>
          </a:lstStyle>
          <a:p>
            <a:fld id="{ACD77D15-474B-47BF-A884-97F43503B7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959300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238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275" y="0"/>
            <a:ext cx="3043238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B65613-964E-4C38-8C3B-3B888B529770}" type="datetimeFigureOut">
              <a:rPr lang="en-US" smtClean="0"/>
              <a:t>11/16/2017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4275" y="698500"/>
            <a:ext cx="4654550" cy="34909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21188"/>
            <a:ext cx="5619750" cy="41894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375"/>
            <a:ext cx="3043238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275" y="8842375"/>
            <a:ext cx="3043238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4BEEF22-4DBE-4E22-8D91-C8467B8228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40741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93AE08-A107-409D-B192-FBB457E8A993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67876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33CE2D-9D4B-4AD9-90E4-3E7927176DA5}" type="datetimeFigureOut">
              <a:rPr lang="en-US" smtClean="0"/>
              <a:t>11/16/2017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88C67-D4F7-4FEC-BD46-6574AA10B4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41613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33CE2D-9D4B-4AD9-90E4-3E7927176DA5}" type="datetimeFigureOut">
              <a:rPr lang="en-US" smtClean="0"/>
              <a:t>11/16/2017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88C67-D4F7-4FEC-BD46-6574AA10B4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94319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33CE2D-9D4B-4AD9-90E4-3E7927176DA5}" type="datetimeFigureOut">
              <a:rPr lang="en-US" smtClean="0"/>
              <a:t>11/16/2017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88C67-D4F7-4FEC-BD46-6574AA10B4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06426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33CE2D-9D4B-4AD9-90E4-3E7927176DA5}" type="datetimeFigureOut">
              <a:rPr lang="en-US" smtClean="0"/>
              <a:t>11/16/2017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88C67-D4F7-4FEC-BD46-6574AA10B4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06845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33CE2D-9D4B-4AD9-90E4-3E7927176DA5}" type="datetimeFigureOut">
              <a:rPr lang="en-US" smtClean="0"/>
              <a:t>11/16/2017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88C67-D4F7-4FEC-BD46-6574AA10B4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60733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33CE2D-9D4B-4AD9-90E4-3E7927176DA5}" type="datetimeFigureOut">
              <a:rPr lang="en-US" smtClean="0"/>
              <a:t>11/16/2017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88C67-D4F7-4FEC-BD46-6574AA10B4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36593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33CE2D-9D4B-4AD9-90E4-3E7927176DA5}" type="datetimeFigureOut">
              <a:rPr lang="en-US" smtClean="0"/>
              <a:t>11/16/2017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88C67-D4F7-4FEC-BD46-6574AA10B4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5759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33CE2D-9D4B-4AD9-90E4-3E7927176DA5}" type="datetimeFigureOut">
              <a:rPr lang="en-US" smtClean="0"/>
              <a:t>11/16/2017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88C67-D4F7-4FEC-BD46-6574AA10B4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06928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33CE2D-9D4B-4AD9-90E4-3E7927176DA5}" type="datetimeFigureOut">
              <a:rPr lang="en-US" smtClean="0"/>
              <a:t>11/16/2017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88C67-D4F7-4FEC-BD46-6574AA10B4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9907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33CE2D-9D4B-4AD9-90E4-3E7927176DA5}" type="datetimeFigureOut">
              <a:rPr lang="en-US" smtClean="0"/>
              <a:t>11/16/2017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88C67-D4F7-4FEC-BD46-6574AA10B4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66148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33CE2D-9D4B-4AD9-90E4-3E7927176DA5}" type="datetimeFigureOut">
              <a:rPr lang="en-US" smtClean="0"/>
              <a:t>11/16/2017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88C67-D4F7-4FEC-BD46-6574AA10B4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59113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33CE2D-9D4B-4AD9-90E4-3E7927176DA5}" type="datetimeFigureOut">
              <a:rPr lang="en-US" smtClean="0"/>
              <a:t>11/16/2017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388C67-D4F7-4FEC-BD46-6574AA10B4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14663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logcom.marines.mil/Capabilities/DITYMoves.aspx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defensetravel.dod.mil/site/perdiemCalc.cfm" TargetMode="External"/><Relationship Id="rId2" Type="http://schemas.openxmlformats.org/officeDocument/2006/relationships/hyperlink" Target="https://cpsearch.fas.gsa.gov/cpsearch/search.do?method=enter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28800" y="152400"/>
            <a:ext cx="7315200" cy="914400"/>
          </a:xfrm>
        </p:spPr>
        <p:txBody>
          <a:bodyPr>
            <a:normAutofit/>
          </a:bodyPr>
          <a:lstStyle/>
          <a:p>
            <a:r>
              <a:rPr lang="en-US" sz="2500" b="1" dirty="0" smtClean="0"/>
              <a:t>REGIONAL DISBURSING OFFICE – WEST</a:t>
            </a:r>
            <a:endParaRPr lang="en-US" sz="25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0" y="2438400"/>
            <a:ext cx="6400800" cy="1828800"/>
          </a:xfrm>
        </p:spPr>
        <p:txBody>
          <a:bodyPr>
            <a:normAutofit/>
          </a:bodyPr>
          <a:lstStyle/>
          <a:p>
            <a:r>
              <a:rPr lang="en-US" sz="4800" b="1" dirty="0" smtClean="0">
                <a:solidFill>
                  <a:srgbClr val="FF0000"/>
                </a:solidFill>
              </a:rPr>
              <a:t>RETIREMENT TRAVEL BRIEF</a:t>
            </a:r>
            <a:endParaRPr lang="en-US" sz="4800" b="1" dirty="0">
              <a:solidFill>
                <a:srgbClr val="FF0000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4178" y="0"/>
            <a:ext cx="2151187" cy="6850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14210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1371600" y="24809"/>
            <a:ext cx="8229600" cy="889591"/>
          </a:xfrm>
        </p:spPr>
        <p:txBody>
          <a:bodyPr>
            <a:normAutofit/>
          </a:bodyPr>
          <a:lstStyle/>
          <a:p>
            <a:r>
              <a:rPr lang="en-US" sz="3200" b="1" u="sng" dirty="0" smtClean="0"/>
              <a:t>ADVANCES / DOCUMENTS </a:t>
            </a:r>
            <a:r>
              <a:rPr lang="en-US" sz="3200" b="1" u="sng" dirty="0" smtClean="0"/>
              <a:t>REQUIRED</a:t>
            </a:r>
            <a:endParaRPr lang="en-US" sz="3200" b="1" u="sng" dirty="0"/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1600200" y="926804"/>
            <a:ext cx="7358686" cy="5911703"/>
          </a:xfrm>
        </p:spPr>
        <p:txBody>
          <a:bodyPr>
            <a:noAutofit/>
          </a:bodyPr>
          <a:lstStyle/>
          <a:p>
            <a:pPr lvl="1">
              <a:buFont typeface="Wingdings" panose="05000000000000000000" pitchFamily="2" charset="2"/>
              <a:buChar char="q"/>
            </a:pPr>
            <a:r>
              <a:rPr lang="en-US" sz="1600" b="1" u="sng" dirty="0" smtClean="0"/>
              <a:t>Travel Advances.</a:t>
            </a:r>
            <a:r>
              <a:rPr lang="en-US" sz="1600" b="1" dirty="0" smtClean="0"/>
              <a:t> </a:t>
            </a:r>
            <a:r>
              <a:rPr lang="en-US" sz="1600" dirty="0" smtClean="0">
                <a:solidFill>
                  <a:prstClr val="black"/>
                </a:solidFill>
              </a:rPr>
              <a:t>As </a:t>
            </a:r>
            <a:r>
              <a:rPr lang="en-US" sz="1600" dirty="0">
                <a:solidFill>
                  <a:prstClr val="black"/>
                </a:solidFill>
              </a:rPr>
              <a:t>of 1 Jan 2017, travel advances for separation/retirement travel are no longer available unless granted an exception by CO (Battalion/Squadron level).</a:t>
            </a:r>
            <a:endParaRPr lang="en-US" sz="1600" b="1" u="sng" dirty="0"/>
          </a:p>
          <a:p>
            <a:pPr lvl="1">
              <a:buFont typeface="Wingdings" panose="05000000000000000000" pitchFamily="2" charset="2"/>
              <a:buChar char="q"/>
            </a:pPr>
            <a:endParaRPr lang="en-US" sz="1000" b="1" u="sng" dirty="0" smtClean="0"/>
          </a:p>
          <a:p>
            <a:pPr lvl="1">
              <a:buFont typeface="Wingdings" panose="05000000000000000000" pitchFamily="2" charset="2"/>
              <a:buChar char="q"/>
            </a:pPr>
            <a:r>
              <a:rPr lang="en-US" sz="1600" b="1" u="sng" dirty="0" smtClean="0"/>
              <a:t>Members </a:t>
            </a:r>
            <a:r>
              <a:rPr lang="en-US" sz="1600" b="1" u="sng" dirty="0"/>
              <a:t>Approved for Separations Advance. (MALT only / No Per Diem) </a:t>
            </a:r>
            <a:endParaRPr lang="en-US" sz="1600" dirty="0"/>
          </a:p>
          <a:p>
            <a:pPr lvl="2">
              <a:buFont typeface="Wingdings" panose="05000000000000000000" pitchFamily="2" charset="2"/>
              <a:buChar char="§"/>
            </a:pPr>
            <a:r>
              <a:rPr lang="en-US" sz="1600" dirty="0" err="1"/>
              <a:t>Mbr</a:t>
            </a:r>
            <a:r>
              <a:rPr lang="en-US" sz="1600" dirty="0"/>
              <a:t>/</a:t>
            </a:r>
            <a:r>
              <a:rPr lang="en-US" sz="1600" dirty="0" err="1"/>
              <a:t>depns</a:t>
            </a:r>
            <a:r>
              <a:rPr lang="en-US" sz="1600" dirty="0"/>
              <a:t> authorized advance for transportation mode intended to use. 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sz="1600" dirty="0" err="1"/>
              <a:t>Mbr</a:t>
            </a:r>
            <a:r>
              <a:rPr lang="en-US" sz="1600" dirty="0"/>
              <a:t> may travel from place of separation to a home of selection. Travel to home of selection is based on actual travel performed and permanent residence established. </a:t>
            </a:r>
          </a:p>
          <a:p>
            <a:pPr lvl="1">
              <a:buFont typeface="Wingdings" panose="05000000000000000000" pitchFamily="2" charset="2"/>
              <a:buChar char="q"/>
            </a:pPr>
            <a:endParaRPr lang="en-US" sz="1000" b="1" u="sng" dirty="0" smtClean="0">
              <a:solidFill>
                <a:prstClr val="black"/>
              </a:solidFill>
            </a:endParaRPr>
          </a:p>
          <a:p>
            <a:pPr lvl="1">
              <a:buFont typeface="Wingdings" panose="05000000000000000000" pitchFamily="2" charset="2"/>
              <a:buChar char="q"/>
            </a:pPr>
            <a:r>
              <a:rPr lang="en-US" sz="1600" b="1" u="sng" dirty="0" smtClean="0">
                <a:solidFill>
                  <a:prstClr val="black"/>
                </a:solidFill>
              </a:rPr>
              <a:t>Documents </a:t>
            </a:r>
            <a:r>
              <a:rPr lang="en-US" sz="1600" b="1" u="sng" dirty="0" smtClean="0">
                <a:solidFill>
                  <a:prstClr val="black"/>
                </a:solidFill>
              </a:rPr>
              <a:t>Required for Travel Advance. </a:t>
            </a:r>
            <a:endParaRPr lang="en-US" sz="1600" dirty="0" smtClean="0">
              <a:solidFill>
                <a:prstClr val="black"/>
              </a:solidFill>
            </a:endParaRPr>
          </a:p>
          <a:p>
            <a:pPr lvl="2">
              <a:buFont typeface="Wingdings" panose="05000000000000000000" pitchFamily="2" charset="2"/>
              <a:buChar char="§"/>
            </a:pPr>
            <a:r>
              <a:rPr lang="en-US" sz="1600" dirty="0" smtClean="0">
                <a:solidFill>
                  <a:prstClr val="black"/>
                </a:solidFill>
              </a:rPr>
              <a:t>The </a:t>
            </a:r>
            <a:r>
              <a:rPr lang="en-US" sz="1600" dirty="0">
                <a:solidFill>
                  <a:prstClr val="black"/>
                </a:solidFill>
              </a:rPr>
              <a:t>written </a:t>
            </a:r>
            <a:r>
              <a:rPr lang="en-US" sz="1600" dirty="0" smtClean="0">
                <a:solidFill>
                  <a:prstClr val="black"/>
                </a:solidFill>
              </a:rPr>
              <a:t>exception</a:t>
            </a:r>
            <a:endParaRPr lang="en-US" sz="1600" dirty="0">
              <a:solidFill>
                <a:prstClr val="black"/>
              </a:solidFill>
            </a:endParaRPr>
          </a:p>
          <a:p>
            <a:pPr lvl="2">
              <a:buFont typeface="Wingdings" panose="05000000000000000000" pitchFamily="2" charset="2"/>
              <a:buChar char="§"/>
            </a:pPr>
            <a:r>
              <a:rPr lang="en-US" sz="1600" dirty="0" smtClean="0">
                <a:solidFill>
                  <a:prstClr val="black"/>
                </a:solidFill>
              </a:rPr>
              <a:t>NAVMC 11115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sz="1600" dirty="0" smtClean="0">
                <a:solidFill>
                  <a:prstClr val="black"/>
                </a:solidFill>
              </a:rPr>
              <a:t>Retirement </a:t>
            </a:r>
            <a:r>
              <a:rPr lang="en-US" sz="1600" dirty="0" smtClean="0">
                <a:solidFill>
                  <a:prstClr val="black"/>
                </a:solidFill>
              </a:rPr>
              <a:t>Orders</a:t>
            </a:r>
          </a:p>
          <a:p>
            <a:pPr lvl="2">
              <a:buFont typeface="Wingdings" panose="05000000000000000000" pitchFamily="2" charset="2"/>
              <a:buChar char="§"/>
            </a:pPr>
            <a:endParaRPr lang="en-US" sz="1000" dirty="0" smtClean="0">
              <a:solidFill>
                <a:prstClr val="black"/>
              </a:solidFill>
            </a:endParaRPr>
          </a:p>
          <a:p>
            <a:pPr lvl="1">
              <a:buFont typeface="Wingdings" panose="05000000000000000000" pitchFamily="2" charset="2"/>
              <a:buChar char="q"/>
            </a:pPr>
            <a:r>
              <a:rPr lang="en-US" sz="1600" b="1" u="sng" dirty="0" smtClean="0">
                <a:solidFill>
                  <a:prstClr val="black"/>
                </a:solidFill>
              </a:rPr>
              <a:t>Documents </a:t>
            </a:r>
            <a:r>
              <a:rPr lang="en-US" sz="1600" b="1" u="sng" dirty="0">
                <a:solidFill>
                  <a:prstClr val="black"/>
                </a:solidFill>
              </a:rPr>
              <a:t>Required for </a:t>
            </a:r>
            <a:r>
              <a:rPr lang="en-US" sz="1600" b="1" u="sng" dirty="0" smtClean="0">
                <a:solidFill>
                  <a:prstClr val="black"/>
                </a:solidFill>
              </a:rPr>
              <a:t>Settlement. </a:t>
            </a:r>
            <a:endParaRPr lang="en-US" sz="1600" dirty="0">
              <a:solidFill>
                <a:prstClr val="black"/>
              </a:solidFill>
            </a:endParaRPr>
          </a:p>
          <a:p>
            <a:pPr lvl="2">
              <a:buFont typeface="Wingdings" panose="05000000000000000000" pitchFamily="2" charset="2"/>
              <a:buChar char="§"/>
            </a:pPr>
            <a:r>
              <a:rPr lang="en-US" sz="1600" dirty="0" smtClean="0">
                <a:solidFill>
                  <a:prstClr val="black"/>
                </a:solidFill>
              </a:rPr>
              <a:t>Retirement </a:t>
            </a:r>
            <a:r>
              <a:rPr lang="en-US" sz="1600" dirty="0">
                <a:solidFill>
                  <a:prstClr val="black"/>
                </a:solidFill>
              </a:rPr>
              <a:t>Orders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sz="1600" dirty="0" smtClean="0">
                <a:solidFill>
                  <a:prstClr val="black"/>
                </a:solidFill>
              </a:rPr>
              <a:t>NAVMC 11060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sz="1600" dirty="0" smtClean="0">
                <a:solidFill>
                  <a:prstClr val="black"/>
                </a:solidFill>
              </a:rPr>
              <a:t>DD 1351-2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sz="1600" dirty="0" smtClean="0">
                <a:solidFill>
                  <a:prstClr val="black"/>
                </a:solidFill>
              </a:rPr>
              <a:t>Commercial transportation receipt equal or greater than $</a:t>
            </a:r>
            <a:r>
              <a:rPr lang="en-US" sz="1600" dirty="0" smtClean="0">
                <a:solidFill>
                  <a:prstClr val="black"/>
                </a:solidFill>
              </a:rPr>
              <a:t>75.00</a:t>
            </a:r>
            <a:endParaRPr lang="en-US" sz="1300" dirty="0">
              <a:solidFill>
                <a:prstClr val="black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4178" y="0"/>
            <a:ext cx="2151187" cy="6850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200824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1371600" y="107439"/>
            <a:ext cx="8229600" cy="769634"/>
          </a:xfrm>
        </p:spPr>
        <p:txBody>
          <a:bodyPr>
            <a:normAutofit/>
          </a:bodyPr>
          <a:lstStyle/>
          <a:p>
            <a:r>
              <a:rPr lang="en-US" sz="2400" b="1" u="sng" dirty="0" smtClean="0"/>
              <a:t>LEAVE WHILE AWAITING SEPARATION ORDERS</a:t>
            </a:r>
            <a:endParaRPr lang="en-US" sz="2400" b="1" u="sng" dirty="0"/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2161819" y="609600"/>
            <a:ext cx="1800582" cy="5638800"/>
          </a:xfrm>
        </p:spPr>
        <p:txBody>
          <a:bodyPr>
            <a:noAutofit/>
          </a:bodyPr>
          <a:lstStyle/>
          <a:p>
            <a:pPr marL="0" lvl="0" indent="0">
              <a:buNone/>
            </a:pPr>
            <a:endParaRPr lang="en-US" sz="1000" dirty="0">
              <a:solidFill>
                <a:prstClr val="black"/>
              </a:solidFill>
            </a:endParaRPr>
          </a:p>
          <a:p>
            <a:pPr lvl="0">
              <a:buFont typeface="Wingdings" panose="05000000000000000000" pitchFamily="2" charset="2"/>
              <a:buChar char="v"/>
            </a:pPr>
            <a:endParaRPr lang="en-US" sz="500" dirty="0">
              <a:solidFill>
                <a:prstClr val="black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4178" y="0"/>
            <a:ext cx="2151187" cy="6850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91200" y="3962400"/>
            <a:ext cx="3952875" cy="504825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137009" y="901331"/>
            <a:ext cx="3981450" cy="5048250"/>
          </a:xfrm>
          <a:prstGeom prst="rect">
            <a:avLst/>
          </a:prstGeom>
        </p:spPr>
      </p:pic>
      <p:sp>
        <p:nvSpPr>
          <p:cNvPr id="2" name="Right Arrow 1"/>
          <p:cNvSpPr/>
          <p:nvPr/>
        </p:nvSpPr>
        <p:spPr>
          <a:xfrm rot="9161089">
            <a:off x="5568096" y="3620990"/>
            <a:ext cx="682391" cy="381000"/>
          </a:xfrm>
          <a:prstGeom prst="righ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ight Arrow 9"/>
          <p:cNvSpPr/>
          <p:nvPr/>
        </p:nvSpPr>
        <p:spPr>
          <a:xfrm rot="9509316">
            <a:off x="5506302" y="2298421"/>
            <a:ext cx="725605" cy="304800"/>
          </a:xfrm>
          <a:prstGeom prst="righ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6118458" y="3082335"/>
            <a:ext cx="2954555" cy="553998"/>
          </a:xfrm>
          <a:prstGeom prst="rect">
            <a:avLst/>
          </a:prstGeom>
          <a:noFill/>
          <a:ln>
            <a:solidFill>
              <a:srgbClr val="FF0000"/>
            </a:solidFill>
          </a:ln>
          <a:effectLst>
            <a:outerShdw blurRad="50800" dist="50800" dir="5400000" algn="ctr" rotWithShape="0">
              <a:schemeClr val="bg1"/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1500" dirty="0" err="1" smtClean="0"/>
              <a:t>Depns</a:t>
            </a:r>
            <a:r>
              <a:rPr lang="en-US" sz="1500" dirty="0" smtClean="0"/>
              <a:t> must be authorized in orders in order for travel reimbursement. </a:t>
            </a:r>
            <a:endParaRPr lang="en-US" sz="1500" dirty="0"/>
          </a:p>
        </p:txBody>
      </p:sp>
      <p:sp>
        <p:nvSpPr>
          <p:cNvPr id="11" name="TextBox 10"/>
          <p:cNvSpPr txBox="1"/>
          <p:nvPr/>
        </p:nvSpPr>
        <p:spPr>
          <a:xfrm>
            <a:off x="6086374" y="1435158"/>
            <a:ext cx="2954555" cy="1015663"/>
          </a:xfrm>
          <a:prstGeom prst="rect">
            <a:avLst/>
          </a:prstGeom>
          <a:noFill/>
          <a:ln>
            <a:solidFill>
              <a:srgbClr val="FF0000"/>
            </a:solidFill>
          </a:ln>
          <a:effectLst>
            <a:outerShdw blurRad="50800" dist="50800" dir="5400000" algn="ctr" rotWithShape="0">
              <a:schemeClr val="bg1"/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1500" dirty="0" smtClean="0"/>
              <a:t>Ensure dates are correct.  </a:t>
            </a:r>
            <a:r>
              <a:rPr lang="en-US" sz="1500" dirty="0" err="1" smtClean="0"/>
              <a:t>Depns</a:t>
            </a:r>
            <a:r>
              <a:rPr lang="en-US" sz="1500" dirty="0" smtClean="0"/>
              <a:t> cannot relocate prior to date of orders unless authorized via command letter.</a:t>
            </a:r>
            <a:endParaRPr lang="en-US" sz="1500" dirty="0"/>
          </a:p>
        </p:txBody>
      </p:sp>
    </p:spTree>
    <p:extLst>
      <p:ext uri="{BB962C8B-B14F-4D97-AF65-F5344CB8AC3E}">
        <p14:creationId xmlns:p14="http://schemas.microsoft.com/office/powerpoint/2010/main" val="1856600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1295400" y="76200"/>
            <a:ext cx="8229600" cy="769634"/>
          </a:xfrm>
        </p:spPr>
        <p:txBody>
          <a:bodyPr>
            <a:normAutofit/>
          </a:bodyPr>
          <a:lstStyle/>
          <a:p>
            <a:r>
              <a:rPr lang="en-US" sz="2400" b="1" u="sng" dirty="0" smtClean="0"/>
              <a:t>NAVMC 11060 (SEPARATION/TRAVEL PAY CERT)</a:t>
            </a:r>
            <a:endParaRPr lang="en-US" sz="2400" b="1" u="sng" dirty="0"/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2161819" y="609600"/>
            <a:ext cx="1800582" cy="5638800"/>
          </a:xfrm>
        </p:spPr>
        <p:txBody>
          <a:bodyPr>
            <a:noAutofit/>
          </a:bodyPr>
          <a:lstStyle/>
          <a:p>
            <a:pPr marL="0" lvl="0" indent="0">
              <a:buNone/>
            </a:pPr>
            <a:endParaRPr lang="en-US" sz="1000" dirty="0">
              <a:solidFill>
                <a:prstClr val="black"/>
              </a:solidFill>
            </a:endParaRPr>
          </a:p>
          <a:p>
            <a:pPr lvl="0">
              <a:buFont typeface="Wingdings" panose="05000000000000000000" pitchFamily="2" charset="2"/>
              <a:buChar char="v"/>
            </a:pPr>
            <a:endParaRPr lang="en-US" sz="500" dirty="0">
              <a:solidFill>
                <a:prstClr val="black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4178" y="0"/>
            <a:ext cx="2151187" cy="6850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92742" y="845834"/>
            <a:ext cx="4651058" cy="59581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6582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0" y="20484"/>
            <a:ext cx="4972212" cy="68304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4178" y="0"/>
            <a:ext cx="2151187" cy="6850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Right Arrow 12"/>
          <p:cNvSpPr/>
          <p:nvPr/>
        </p:nvSpPr>
        <p:spPr>
          <a:xfrm rot="10800000">
            <a:off x="7539175" y="5334000"/>
            <a:ext cx="343823" cy="266700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ight Arrow 13"/>
          <p:cNvSpPr/>
          <p:nvPr/>
        </p:nvSpPr>
        <p:spPr>
          <a:xfrm rot="10800000">
            <a:off x="7173049" y="2286000"/>
            <a:ext cx="343823" cy="266700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ight Arrow 16"/>
          <p:cNvSpPr/>
          <p:nvPr/>
        </p:nvSpPr>
        <p:spPr>
          <a:xfrm rot="10800000">
            <a:off x="6019800" y="1827413"/>
            <a:ext cx="343823" cy="266700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Arrow 17"/>
          <p:cNvSpPr/>
          <p:nvPr/>
        </p:nvSpPr>
        <p:spPr>
          <a:xfrm rot="15927942">
            <a:off x="2932272" y="3197828"/>
            <a:ext cx="343823" cy="266700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7606990" y="0"/>
            <a:ext cx="1232210" cy="707886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000" b="1" dirty="0" smtClean="0">
                <a:solidFill>
                  <a:srgbClr val="C00000"/>
                </a:solidFill>
              </a:rPr>
              <a:t>Amount should be $0.00. GTCC not authorized upon </a:t>
            </a:r>
            <a:r>
              <a:rPr lang="en-US" sz="1000" b="1" dirty="0" err="1" smtClean="0">
                <a:solidFill>
                  <a:srgbClr val="C00000"/>
                </a:solidFill>
              </a:rPr>
              <a:t>sep</a:t>
            </a:r>
            <a:r>
              <a:rPr lang="en-US" sz="1000" b="1" dirty="0" smtClean="0">
                <a:solidFill>
                  <a:srgbClr val="C00000"/>
                </a:solidFill>
              </a:rPr>
              <a:t> /retirement.</a:t>
            </a:r>
            <a:endParaRPr lang="en-US" sz="1000" b="1" dirty="0">
              <a:solidFill>
                <a:srgbClr val="C00000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7549387" y="838200"/>
            <a:ext cx="1442213" cy="40011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000" b="1" dirty="0" smtClean="0">
                <a:solidFill>
                  <a:srgbClr val="C00000"/>
                </a:solidFill>
              </a:rPr>
              <a:t>What is the travel claim for?</a:t>
            </a:r>
            <a:endParaRPr lang="en-US" sz="1000" b="1" dirty="0">
              <a:solidFill>
                <a:srgbClr val="C00000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6375291" y="1600200"/>
            <a:ext cx="956202" cy="553998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000" b="1" dirty="0" smtClean="0">
                <a:solidFill>
                  <a:srgbClr val="C00000"/>
                </a:solidFill>
              </a:rPr>
              <a:t>Depns address prior to the </a:t>
            </a:r>
            <a:r>
              <a:rPr lang="en-US" sz="1000" b="1" dirty="0" smtClean="0">
                <a:solidFill>
                  <a:srgbClr val="C00000"/>
                </a:solidFill>
              </a:rPr>
              <a:t>separation</a:t>
            </a:r>
            <a:endParaRPr lang="en-US" sz="1000" b="1" dirty="0">
              <a:solidFill>
                <a:srgbClr val="C00000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7576369" y="1676400"/>
            <a:ext cx="956202" cy="1015663"/>
          </a:xfrm>
          <a:prstGeom prst="rect">
            <a:avLst/>
          </a:prstGeom>
          <a:noFill/>
          <a:ln w="28575">
            <a:solidFill>
              <a:schemeClr val="tx1">
                <a:lumMod val="95000"/>
                <a:lumOff val="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000" b="1" dirty="0" smtClean="0">
                <a:solidFill>
                  <a:srgbClr val="C00000"/>
                </a:solidFill>
              </a:rPr>
              <a:t>What travel entitlements or information you want Disbursing to know.</a:t>
            </a:r>
            <a:endParaRPr lang="en-US" sz="1000" b="1" dirty="0">
              <a:solidFill>
                <a:srgbClr val="C00000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7896025" y="5257800"/>
            <a:ext cx="956202" cy="861774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000" b="1" dirty="0" smtClean="0">
                <a:solidFill>
                  <a:srgbClr val="C00000"/>
                </a:solidFill>
              </a:rPr>
              <a:t>Sign and date. Do not date until you complete travel. </a:t>
            </a:r>
            <a:endParaRPr lang="en-US" sz="1000" b="1" dirty="0">
              <a:solidFill>
                <a:srgbClr val="C00000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1600200" y="895290"/>
            <a:ext cx="1066800" cy="40011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000" b="1" dirty="0" smtClean="0">
                <a:solidFill>
                  <a:srgbClr val="C00000"/>
                </a:solidFill>
              </a:rPr>
              <a:t>New address after separation</a:t>
            </a:r>
            <a:endParaRPr lang="en-US" sz="1000" b="1" dirty="0">
              <a:solidFill>
                <a:srgbClr val="C00000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1710798" y="304800"/>
            <a:ext cx="956202" cy="246221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000" b="1" dirty="0" smtClean="0">
                <a:solidFill>
                  <a:srgbClr val="C00000"/>
                </a:solidFill>
              </a:rPr>
              <a:t>Select “EFT”. </a:t>
            </a:r>
            <a:endParaRPr lang="en-US" sz="1000" b="1" dirty="0">
              <a:solidFill>
                <a:srgbClr val="C00000"/>
              </a:solidFill>
            </a:endParaRPr>
          </a:p>
        </p:txBody>
      </p:sp>
      <p:sp>
        <p:nvSpPr>
          <p:cNvPr id="12" name="Right Arrow 11"/>
          <p:cNvSpPr/>
          <p:nvPr/>
        </p:nvSpPr>
        <p:spPr>
          <a:xfrm>
            <a:off x="2438400" y="838200"/>
            <a:ext cx="288713" cy="266700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ight Arrow 7"/>
          <p:cNvSpPr/>
          <p:nvPr/>
        </p:nvSpPr>
        <p:spPr>
          <a:xfrm>
            <a:off x="2394674" y="450695"/>
            <a:ext cx="356659" cy="228600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ight Arrow 8"/>
          <p:cNvSpPr/>
          <p:nvPr/>
        </p:nvSpPr>
        <p:spPr>
          <a:xfrm rot="10800000">
            <a:off x="7276177" y="457200"/>
            <a:ext cx="343823" cy="266700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ight Arrow 10"/>
          <p:cNvSpPr/>
          <p:nvPr/>
        </p:nvSpPr>
        <p:spPr>
          <a:xfrm rot="10800000">
            <a:off x="7239018" y="838200"/>
            <a:ext cx="343823" cy="266700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TextBox 25"/>
          <p:cNvSpPr txBox="1"/>
          <p:nvPr/>
        </p:nvSpPr>
        <p:spPr>
          <a:xfrm>
            <a:off x="1828800" y="1371600"/>
            <a:ext cx="838200" cy="707886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000" b="1" dirty="0" smtClean="0">
                <a:solidFill>
                  <a:srgbClr val="C00000"/>
                </a:solidFill>
              </a:rPr>
              <a:t>Depns who traveled and listed in orders.</a:t>
            </a:r>
            <a:endParaRPr lang="en-US" sz="1000" b="1" dirty="0">
              <a:solidFill>
                <a:srgbClr val="C00000"/>
              </a:solidFill>
            </a:endParaRPr>
          </a:p>
        </p:txBody>
      </p:sp>
      <p:sp>
        <p:nvSpPr>
          <p:cNvPr id="16" name="Right Arrow 15"/>
          <p:cNvSpPr/>
          <p:nvPr/>
        </p:nvSpPr>
        <p:spPr>
          <a:xfrm>
            <a:off x="2323177" y="1905000"/>
            <a:ext cx="343823" cy="266700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TextBox 28"/>
          <p:cNvSpPr txBox="1"/>
          <p:nvPr/>
        </p:nvSpPr>
        <p:spPr>
          <a:xfrm>
            <a:off x="3886200" y="1430179"/>
            <a:ext cx="1066800" cy="246221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000" b="1" dirty="0" smtClean="0">
                <a:solidFill>
                  <a:srgbClr val="C00000"/>
                </a:solidFill>
              </a:rPr>
              <a:t>Valid POC info</a:t>
            </a:r>
            <a:endParaRPr lang="en-US" sz="1000" b="1" dirty="0">
              <a:solidFill>
                <a:srgbClr val="C00000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3266224" y="3124200"/>
            <a:ext cx="2524976" cy="861774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000" b="1" dirty="0" smtClean="0">
                <a:solidFill>
                  <a:srgbClr val="C00000"/>
                </a:solidFill>
              </a:rPr>
              <a:t>Itinerary must begin with old PDS and end with new </a:t>
            </a:r>
            <a:r>
              <a:rPr lang="en-US" sz="1000" b="1" dirty="0" smtClean="0">
                <a:solidFill>
                  <a:srgbClr val="C00000"/>
                </a:solidFill>
              </a:rPr>
              <a:t>address after separation. Must be same address listed in block 6.</a:t>
            </a:r>
            <a:r>
              <a:rPr lang="en-US" sz="1000" b="1" dirty="0" smtClean="0">
                <a:solidFill>
                  <a:srgbClr val="C00000"/>
                </a:solidFill>
              </a:rPr>
              <a:t> </a:t>
            </a:r>
            <a:r>
              <a:rPr lang="en-US" sz="1000" b="1" dirty="0" smtClean="0">
                <a:solidFill>
                  <a:srgbClr val="C00000"/>
                </a:solidFill>
              </a:rPr>
              <a:t>If </a:t>
            </a:r>
            <a:r>
              <a:rPr lang="en-US" sz="1000" b="1" dirty="0" err="1" smtClean="0">
                <a:solidFill>
                  <a:srgbClr val="C00000"/>
                </a:solidFill>
              </a:rPr>
              <a:t>depns</a:t>
            </a:r>
            <a:r>
              <a:rPr lang="en-US" sz="1000" b="1" dirty="0" smtClean="0">
                <a:solidFill>
                  <a:srgbClr val="C00000"/>
                </a:solidFill>
              </a:rPr>
              <a:t> traveled on different dates or from different locations, include separate itinerary.</a:t>
            </a:r>
            <a:endParaRPr lang="en-US" sz="1000" b="1" dirty="0">
              <a:solidFill>
                <a:srgbClr val="C00000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1676400" y="3935890"/>
            <a:ext cx="1066800" cy="553998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000" b="1" dirty="0" smtClean="0">
                <a:solidFill>
                  <a:srgbClr val="C00000"/>
                </a:solidFill>
              </a:rPr>
              <a:t>Expenses you want reimbursed.</a:t>
            </a:r>
            <a:endParaRPr lang="en-US" sz="1000" b="1" dirty="0">
              <a:solidFill>
                <a:srgbClr val="C00000"/>
              </a:solidFill>
            </a:endParaRPr>
          </a:p>
        </p:txBody>
      </p:sp>
      <p:sp>
        <p:nvSpPr>
          <p:cNvPr id="15" name="Right Arrow 14"/>
          <p:cNvSpPr/>
          <p:nvPr/>
        </p:nvSpPr>
        <p:spPr>
          <a:xfrm>
            <a:off x="2410844" y="4362450"/>
            <a:ext cx="343823" cy="266700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TextBox 30"/>
          <p:cNvSpPr txBox="1"/>
          <p:nvPr/>
        </p:nvSpPr>
        <p:spPr>
          <a:xfrm>
            <a:off x="6192358" y="1307375"/>
            <a:ext cx="1300008" cy="246221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000" b="1" dirty="0" smtClean="0">
                <a:solidFill>
                  <a:srgbClr val="C00000"/>
                </a:solidFill>
              </a:rPr>
              <a:t>Advances (if any)</a:t>
            </a:r>
            <a:endParaRPr lang="en-US" sz="1000" b="1" dirty="0">
              <a:solidFill>
                <a:srgbClr val="C00000"/>
              </a:solidFill>
            </a:endParaRPr>
          </a:p>
        </p:txBody>
      </p:sp>
      <p:sp>
        <p:nvSpPr>
          <p:cNvPr id="30" name="Right Arrow 29"/>
          <p:cNvSpPr/>
          <p:nvPr/>
        </p:nvSpPr>
        <p:spPr>
          <a:xfrm rot="11448250">
            <a:off x="3986134" y="1174025"/>
            <a:ext cx="288713" cy="266700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ight Arrow 31"/>
          <p:cNvSpPr/>
          <p:nvPr/>
        </p:nvSpPr>
        <p:spPr>
          <a:xfrm rot="11448250">
            <a:off x="5808307" y="1318152"/>
            <a:ext cx="288713" cy="266700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TextBox 32"/>
          <p:cNvSpPr txBox="1"/>
          <p:nvPr/>
        </p:nvSpPr>
        <p:spPr>
          <a:xfrm>
            <a:off x="6028502" y="2705099"/>
            <a:ext cx="2380722" cy="1631216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000" b="1" dirty="0" smtClean="0">
                <a:solidFill>
                  <a:srgbClr val="C00000"/>
                </a:solidFill>
              </a:rPr>
              <a:t>Means/Mode </a:t>
            </a:r>
            <a:r>
              <a:rPr lang="en-US" sz="1000" b="1" dirty="0">
                <a:solidFill>
                  <a:srgbClr val="C00000"/>
                </a:solidFill>
              </a:rPr>
              <a:t>of Travel.</a:t>
            </a:r>
          </a:p>
          <a:p>
            <a:r>
              <a:rPr lang="en-US" sz="1000" b="1" dirty="0">
                <a:solidFill>
                  <a:srgbClr val="C00000"/>
                </a:solidFill>
              </a:rPr>
              <a:t>Commercial Auto (cab) : CA</a:t>
            </a:r>
          </a:p>
          <a:p>
            <a:r>
              <a:rPr lang="en-US" sz="1000" b="1" dirty="0">
                <a:solidFill>
                  <a:srgbClr val="C00000"/>
                </a:solidFill>
              </a:rPr>
              <a:t>Transportation Provided (at no cost) : TP</a:t>
            </a:r>
          </a:p>
          <a:p>
            <a:r>
              <a:rPr lang="en-US" sz="1000" b="1" dirty="0">
                <a:solidFill>
                  <a:srgbClr val="C00000"/>
                </a:solidFill>
              </a:rPr>
              <a:t>Commercial Air (self purchased): CP</a:t>
            </a:r>
          </a:p>
          <a:p>
            <a:r>
              <a:rPr lang="en-US" sz="1000" b="1" dirty="0">
                <a:solidFill>
                  <a:srgbClr val="C00000"/>
                </a:solidFill>
              </a:rPr>
              <a:t>Private Auto : PA</a:t>
            </a:r>
          </a:p>
          <a:p>
            <a:endParaRPr lang="en-US" sz="1000" b="1" dirty="0">
              <a:solidFill>
                <a:srgbClr val="C00000"/>
              </a:solidFill>
            </a:endParaRPr>
          </a:p>
          <a:p>
            <a:r>
              <a:rPr lang="en-US" sz="1000" b="1" dirty="0" smtClean="0">
                <a:solidFill>
                  <a:srgbClr val="C00000"/>
                </a:solidFill>
              </a:rPr>
              <a:t>Reason </a:t>
            </a:r>
            <a:r>
              <a:rPr lang="en-US" sz="1000" b="1" dirty="0">
                <a:solidFill>
                  <a:srgbClr val="C00000"/>
                </a:solidFill>
              </a:rPr>
              <a:t>For Stop.</a:t>
            </a:r>
          </a:p>
          <a:p>
            <a:r>
              <a:rPr lang="en-US" sz="1000" b="1" dirty="0">
                <a:solidFill>
                  <a:srgbClr val="C00000"/>
                </a:solidFill>
              </a:rPr>
              <a:t>Awaiting Transportation : AT</a:t>
            </a:r>
          </a:p>
          <a:p>
            <a:r>
              <a:rPr lang="en-US" sz="1000" b="1" dirty="0">
                <a:solidFill>
                  <a:srgbClr val="C00000"/>
                </a:solidFill>
              </a:rPr>
              <a:t>Leave: LV</a:t>
            </a:r>
          </a:p>
          <a:p>
            <a:r>
              <a:rPr lang="en-US" sz="1000" b="1" dirty="0">
                <a:solidFill>
                  <a:srgbClr val="C00000"/>
                </a:solidFill>
              </a:rPr>
              <a:t>Mission Complete : MC</a:t>
            </a:r>
          </a:p>
        </p:txBody>
      </p:sp>
      <p:sp>
        <p:nvSpPr>
          <p:cNvPr id="34" name="Right Arrow 33"/>
          <p:cNvSpPr/>
          <p:nvPr/>
        </p:nvSpPr>
        <p:spPr>
          <a:xfrm rot="10800000">
            <a:off x="5605094" y="2705100"/>
            <a:ext cx="343823" cy="266700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0841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  <p:bldP spid="17" grpId="0" animBg="1"/>
      <p:bldP spid="18" grpId="0" animBg="1"/>
      <p:bldP spid="10" grpId="0" animBg="1"/>
      <p:bldP spid="20" grpId="0" animBg="1"/>
      <p:bldP spid="21" grpId="0" animBg="1"/>
      <p:bldP spid="22" grpId="0" animBg="1"/>
      <p:bldP spid="23" grpId="0" animBg="1"/>
      <p:bldP spid="27" grpId="0" animBg="1"/>
      <p:bldP spid="28" grpId="0" animBg="1"/>
      <p:bldP spid="12" grpId="0" animBg="1"/>
      <p:bldP spid="8" grpId="0" animBg="1"/>
      <p:bldP spid="9" grpId="0" animBg="1"/>
      <p:bldP spid="11" grpId="0" animBg="1"/>
      <p:bldP spid="26" grpId="0" animBg="1"/>
      <p:bldP spid="16" grpId="0" animBg="1"/>
      <p:bldP spid="29" grpId="0" animBg="1"/>
      <p:bldP spid="25" grpId="0" animBg="1"/>
      <p:bldP spid="24" grpId="0" animBg="1"/>
      <p:bldP spid="15" grpId="0" animBg="1"/>
      <p:bldP spid="31" grpId="0" animBg="1"/>
      <p:bldP spid="30" grpId="0" animBg="1"/>
      <p:bldP spid="32" grpId="0" animBg="1"/>
      <p:bldP spid="33" grpId="0" animBg="1"/>
      <p:bldP spid="34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1061415" y="24809"/>
            <a:ext cx="8229600" cy="889591"/>
          </a:xfrm>
        </p:spPr>
        <p:txBody>
          <a:bodyPr>
            <a:normAutofit/>
          </a:bodyPr>
          <a:lstStyle/>
          <a:p>
            <a:r>
              <a:rPr lang="en-US" sz="3200" b="1" u="sng" dirty="0" smtClean="0"/>
              <a:t>USEFUL INFORMATION</a:t>
            </a:r>
            <a:endParaRPr lang="en-US" sz="3200" b="1" u="sng" dirty="0"/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1828800" y="976050"/>
            <a:ext cx="6901485" cy="5911703"/>
          </a:xfrm>
        </p:spPr>
        <p:txBody>
          <a:bodyPr>
            <a:noAutofit/>
          </a:bodyPr>
          <a:lstStyle/>
          <a:p>
            <a:pPr lvl="1">
              <a:buFont typeface="Wingdings" panose="05000000000000000000" pitchFamily="2" charset="2"/>
              <a:buChar char="q"/>
            </a:pPr>
            <a:r>
              <a:rPr lang="en-US" sz="1800" dirty="0" err="1"/>
              <a:t>Mbr</a:t>
            </a:r>
            <a:r>
              <a:rPr lang="en-US" sz="1800" dirty="0"/>
              <a:t> must complete travel before a travel claim can be paid. </a:t>
            </a:r>
            <a:endParaRPr lang="en-US" sz="1800" dirty="0" smtClean="0"/>
          </a:p>
          <a:p>
            <a:pPr lvl="1">
              <a:buFont typeface="Wingdings" panose="05000000000000000000" pitchFamily="2" charset="2"/>
              <a:buChar char="q"/>
            </a:pPr>
            <a:endParaRPr lang="en-US" sz="1000" dirty="0"/>
          </a:p>
          <a:p>
            <a:pPr lvl="1">
              <a:buFont typeface="Wingdings" panose="05000000000000000000" pitchFamily="2" charset="2"/>
              <a:buChar char="q"/>
            </a:pPr>
            <a:r>
              <a:rPr lang="en-US" sz="1800" dirty="0" err="1">
                <a:solidFill>
                  <a:prstClr val="black"/>
                </a:solidFill>
              </a:rPr>
              <a:t>Mbr</a:t>
            </a:r>
            <a:r>
              <a:rPr lang="en-US" sz="1800" dirty="0">
                <a:solidFill>
                  <a:prstClr val="black"/>
                </a:solidFill>
              </a:rPr>
              <a:t> must complete travel NLT 1 year after ECC. </a:t>
            </a:r>
            <a:endParaRPr lang="en-US" sz="1800" dirty="0" smtClean="0">
              <a:solidFill>
                <a:prstClr val="black"/>
              </a:solidFill>
            </a:endParaRPr>
          </a:p>
          <a:p>
            <a:pPr lvl="1">
              <a:buFont typeface="Wingdings" panose="05000000000000000000" pitchFamily="2" charset="2"/>
              <a:buChar char="q"/>
            </a:pPr>
            <a:endParaRPr lang="en-US" sz="1000" dirty="0">
              <a:solidFill>
                <a:prstClr val="black"/>
              </a:solidFill>
            </a:endParaRPr>
          </a:p>
          <a:p>
            <a:pPr lvl="1">
              <a:buFont typeface="Wingdings" panose="05000000000000000000" pitchFamily="2" charset="2"/>
              <a:buChar char="q"/>
            </a:pPr>
            <a:r>
              <a:rPr lang="en-US" sz="1800" dirty="0">
                <a:solidFill>
                  <a:prstClr val="black"/>
                </a:solidFill>
              </a:rPr>
              <a:t>If </a:t>
            </a:r>
            <a:r>
              <a:rPr lang="en-US" sz="1800" dirty="0" err="1">
                <a:solidFill>
                  <a:prstClr val="black"/>
                </a:solidFill>
              </a:rPr>
              <a:t>mbr</a:t>
            </a:r>
            <a:r>
              <a:rPr lang="en-US" sz="1800" dirty="0">
                <a:solidFill>
                  <a:prstClr val="black"/>
                </a:solidFill>
              </a:rPr>
              <a:t> received an advance and failed to submit a travel claim, </a:t>
            </a:r>
            <a:r>
              <a:rPr lang="en-US" sz="1800" dirty="0"/>
              <a:t>the DO/FO will begin collection action </a:t>
            </a:r>
            <a:r>
              <a:rPr lang="en-US" sz="1800" dirty="0">
                <a:solidFill>
                  <a:prstClr val="black"/>
                </a:solidFill>
              </a:rPr>
              <a:t>30 days after ECC. The </a:t>
            </a:r>
            <a:r>
              <a:rPr lang="en-US" sz="1800" dirty="0"/>
              <a:t>debt will then be turned over to DFAS for collection from retired pay</a:t>
            </a:r>
            <a:r>
              <a:rPr lang="en-US" sz="1800" dirty="0" smtClean="0"/>
              <a:t>.</a:t>
            </a:r>
          </a:p>
          <a:p>
            <a:pPr lvl="1">
              <a:buFont typeface="Wingdings" panose="05000000000000000000" pitchFamily="2" charset="2"/>
              <a:buChar char="q"/>
            </a:pPr>
            <a:endParaRPr lang="en-US" sz="1000" dirty="0"/>
          </a:p>
          <a:p>
            <a:pPr lvl="1">
              <a:buFont typeface="Wingdings" panose="05000000000000000000" pitchFamily="2" charset="2"/>
              <a:buChar char="q"/>
            </a:pPr>
            <a:r>
              <a:rPr lang="en-US" sz="1800" dirty="0" smtClean="0"/>
              <a:t>You </a:t>
            </a:r>
            <a:r>
              <a:rPr lang="en-US" sz="1800" dirty="0" smtClean="0"/>
              <a:t>will no longer need to contact IPAC regarding your travel claim. Disbursing will be your direct contact. </a:t>
            </a:r>
          </a:p>
          <a:p>
            <a:pPr lvl="1">
              <a:buFont typeface="Wingdings" panose="05000000000000000000" pitchFamily="2" charset="2"/>
              <a:buChar char="q"/>
            </a:pPr>
            <a:endParaRPr lang="en-US" sz="1000" dirty="0" smtClean="0"/>
          </a:p>
          <a:p>
            <a:pPr lvl="1">
              <a:buFont typeface="Wingdings" panose="05000000000000000000" pitchFamily="2" charset="2"/>
              <a:buChar char="q"/>
            </a:pPr>
            <a:r>
              <a:rPr lang="en-US" sz="1800" dirty="0" smtClean="0"/>
              <a:t>Ensure you provide a valid email and number on your 1351-2 in case there are discrepancies with your travel claim. </a:t>
            </a:r>
          </a:p>
          <a:p>
            <a:pPr lvl="1">
              <a:buFont typeface="Wingdings" panose="05000000000000000000" pitchFamily="2" charset="2"/>
              <a:buChar char="q"/>
            </a:pPr>
            <a:endParaRPr lang="en-US" sz="1000" dirty="0" smtClean="0"/>
          </a:p>
          <a:p>
            <a:pPr lvl="1">
              <a:buFont typeface="Wingdings" panose="05000000000000000000" pitchFamily="2" charset="2"/>
              <a:buChar char="q"/>
            </a:pPr>
            <a:r>
              <a:rPr lang="en-US" sz="1800" dirty="0" smtClean="0"/>
              <a:t>Upon submission of your travel claim via email, you will receive a confirmation email stating your claim was received. 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4178" y="0"/>
            <a:ext cx="2151187" cy="6850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01468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1061415" y="24809"/>
            <a:ext cx="8229600" cy="889591"/>
          </a:xfrm>
        </p:spPr>
        <p:txBody>
          <a:bodyPr>
            <a:normAutofit/>
          </a:bodyPr>
          <a:lstStyle/>
          <a:p>
            <a:r>
              <a:rPr lang="en-US" sz="3200" b="1" u="sng" dirty="0" smtClean="0"/>
              <a:t>USEFUL INFORMATION</a:t>
            </a:r>
            <a:endParaRPr lang="en-US" sz="3200" b="1" u="sng" dirty="0"/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1828800" y="976050"/>
            <a:ext cx="6901485" cy="5911703"/>
          </a:xfrm>
        </p:spPr>
        <p:txBody>
          <a:bodyPr>
            <a:noAutofit/>
          </a:bodyPr>
          <a:lstStyle/>
          <a:p>
            <a:pPr lvl="1">
              <a:buFont typeface="Wingdings" panose="05000000000000000000" pitchFamily="2" charset="2"/>
              <a:buChar char="q"/>
            </a:pPr>
            <a:r>
              <a:rPr lang="en-US" sz="1600" dirty="0" smtClean="0"/>
              <a:t>Disbursing/Finance </a:t>
            </a:r>
            <a:r>
              <a:rPr lang="en-US" sz="1600" dirty="0" smtClean="0"/>
              <a:t>office will process claims within </a:t>
            </a:r>
            <a:r>
              <a:rPr lang="en-US" sz="1600" dirty="0"/>
              <a:t>10 business days from the date voucher was submitted, but cannot be paid prior to </a:t>
            </a:r>
            <a:r>
              <a:rPr lang="en-US" sz="1600" dirty="0" smtClean="0"/>
              <a:t>mbrs end </a:t>
            </a:r>
            <a:r>
              <a:rPr lang="en-US" sz="1600" dirty="0"/>
              <a:t>of active service (EAS</a:t>
            </a:r>
            <a:r>
              <a:rPr lang="en-US" sz="1600" dirty="0" smtClean="0"/>
              <a:t>).</a:t>
            </a:r>
          </a:p>
          <a:p>
            <a:pPr lvl="1">
              <a:buFont typeface="Wingdings" panose="05000000000000000000" pitchFamily="2" charset="2"/>
              <a:buChar char="q"/>
            </a:pPr>
            <a:endParaRPr lang="en-US" sz="1000" dirty="0"/>
          </a:p>
          <a:p>
            <a:pPr lvl="1">
              <a:buFont typeface="Wingdings" panose="05000000000000000000" pitchFamily="2" charset="2"/>
              <a:buChar char="q"/>
            </a:pPr>
            <a:r>
              <a:rPr lang="en-US" sz="1600" dirty="0"/>
              <a:t>Disbursing/Finance </a:t>
            </a:r>
            <a:r>
              <a:rPr lang="en-US" sz="1600" dirty="0" smtClean="0"/>
              <a:t>office will not pay a separations travel advance any earlier than 10 days prior to estimated travel begin date</a:t>
            </a:r>
            <a:r>
              <a:rPr lang="en-US" sz="1600" dirty="0" smtClean="0"/>
              <a:t>.</a:t>
            </a:r>
          </a:p>
          <a:p>
            <a:pPr lvl="1">
              <a:buFont typeface="Wingdings" panose="05000000000000000000" pitchFamily="2" charset="2"/>
              <a:buChar char="q"/>
            </a:pPr>
            <a:endParaRPr lang="en-US" sz="1000" dirty="0" smtClean="0"/>
          </a:p>
          <a:p>
            <a:pPr lvl="1">
              <a:buFont typeface="Wingdings" panose="05000000000000000000" pitchFamily="2" charset="2"/>
              <a:buChar char="q"/>
            </a:pPr>
            <a:r>
              <a:rPr lang="en-US" sz="1600" dirty="0"/>
              <a:t>Upon final settlement, per diem is based on actual travel time used, not to exceed maximum travel time authorized. </a:t>
            </a:r>
          </a:p>
          <a:p>
            <a:pPr marL="457200" lvl="1" indent="0">
              <a:buNone/>
            </a:pPr>
            <a:endParaRPr lang="en-US" sz="1000" dirty="0"/>
          </a:p>
          <a:p>
            <a:pPr lvl="1">
              <a:buFont typeface="Wingdings" panose="05000000000000000000" pitchFamily="2" charset="2"/>
              <a:buChar char="q"/>
            </a:pPr>
            <a:r>
              <a:rPr lang="en-US" sz="1600" dirty="0"/>
              <a:t>Do not include gas, lodging, or food receipts. </a:t>
            </a:r>
          </a:p>
          <a:p>
            <a:pPr lvl="1">
              <a:buFont typeface="Wingdings" panose="05000000000000000000" pitchFamily="2" charset="2"/>
              <a:buChar char="q"/>
            </a:pPr>
            <a:endParaRPr lang="en-US" sz="1000" dirty="0"/>
          </a:p>
          <a:p>
            <a:pPr lvl="1">
              <a:buFont typeface="Wingdings" panose="05000000000000000000" pitchFamily="2" charset="2"/>
              <a:buChar char="q"/>
            </a:pPr>
            <a:r>
              <a:rPr lang="en-US" sz="1600" dirty="0"/>
              <a:t>Temporary Lodging Expenses (TLE) and Dislocation Allowance (DLA) are not authorized upon separation.</a:t>
            </a:r>
          </a:p>
          <a:p>
            <a:pPr marL="457200" lvl="1" indent="0">
              <a:buNone/>
            </a:pPr>
            <a:endParaRPr lang="en-US" sz="1000" dirty="0"/>
          </a:p>
          <a:p>
            <a:pPr lvl="1">
              <a:buFont typeface="Wingdings" panose="05000000000000000000" pitchFamily="2" charset="2"/>
              <a:buChar char="q"/>
            </a:pPr>
            <a:r>
              <a:rPr lang="en-US" sz="1600" dirty="0"/>
              <a:t>If you did a Do-It-Yourself (DITY) Move, ensure you send a DITY Move claim to MCLC Albany, GA based on the instructions you were provided by the DMO office. Instructions, forms and contact information can be obtained from their website: </a:t>
            </a:r>
            <a:r>
              <a:rPr lang="en-US" sz="1600" dirty="0">
                <a:hlinkClick r:id="rId2"/>
              </a:rPr>
              <a:t>http://www.logcom.marines.mil/Capabilities/DITYMoves.aspx</a:t>
            </a:r>
            <a:endParaRPr lang="en-US" sz="1600" dirty="0"/>
          </a:p>
          <a:p>
            <a:pPr lvl="1"/>
            <a:endParaRPr lang="en-US" sz="1200" dirty="0"/>
          </a:p>
          <a:p>
            <a:pPr lvl="1">
              <a:buFont typeface="Wingdings" panose="05000000000000000000" pitchFamily="2" charset="2"/>
              <a:buChar char="q"/>
            </a:pPr>
            <a:endParaRPr lang="en-US" sz="1500" dirty="0" smtClean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4178" y="0"/>
            <a:ext cx="2151187" cy="6850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48930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1059643" y="3544"/>
            <a:ext cx="8229600" cy="762000"/>
          </a:xfrm>
        </p:spPr>
        <p:txBody>
          <a:bodyPr>
            <a:normAutofit/>
          </a:bodyPr>
          <a:lstStyle/>
          <a:p>
            <a:r>
              <a:rPr lang="en-US" sz="3200" b="1" u="sng" dirty="0" smtClean="0"/>
              <a:t>TRAVEL CLAIM SUBMISSION</a:t>
            </a:r>
            <a:endParaRPr lang="en-US" sz="3200" b="1" u="sng" dirty="0"/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1676400" y="567956"/>
            <a:ext cx="7162800" cy="5715000"/>
          </a:xfrm>
        </p:spPr>
        <p:txBody>
          <a:bodyPr>
            <a:noAutofit/>
          </a:bodyPr>
          <a:lstStyle/>
          <a:p>
            <a:pPr lvl="1">
              <a:buFont typeface="Wingdings" panose="05000000000000000000" pitchFamily="2" charset="2"/>
              <a:buChar char="q"/>
            </a:pPr>
            <a:endParaRPr lang="en-US" sz="1600" b="1" u="sng" dirty="0" smtClean="0">
              <a:solidFill>
                <a:prstClr val="black"/>
              </a:solidFill>
            </a:endParaRPr>
          </a:p>
          <a:p>
            <a:pPr lvl="1">
              <a:buFont typeface="Wingdings" panose="05000000000000000000" pitchFamily="2" charset="2"/>
              <a:buChar char="q"/>
            </a:pPr>
            <a:r>
              <a:rPr lang="en-US" sz="1600" b="1" u="sng" dirty="0" smtClean="0">
                <a:solidFill>
                  <a:prstClr val="black"/>
                </a:solidFill>
              </a:rPr>
              <a:t>Travel Claim Submission.</a:t>
            </a:r>
            <a:r>
              <a:rPr lang="en-US" sz="1600" b="1" dirty="0" smtClean="0">
                <a:solidFill>
                  <a:prstClr val="black"/>
                </a:solidFill>
              </a:rPr>
              <a:t> </a:t>
            </a:r>
            <a:r>
              <a:rPr lang="en-US" sz="1600" dirty="0" smtClean="0">
                <a:solidFill>
                  <a:prstClr val="black"/>
                </a:solidFill>
              </a:rPr>
              <a:t>Travelers may submit via email or mail. </a:t>
            </a:r>
          </a:p>
          <a:p>
            <a:pPr lvl="1">
              <a:buFont typeface="Wingdings" panose="05000000000000000000" pitchFamily="2" charset="2"/>
              <a:buChar char="q"/>
            </a:pPr>
            <a:endParaRPr lang="en-US" sz="600" dirty="0" smtClean="0">
              <a:solidFill>
                <a:prstClr val="black"/>
              </a:solidFill>
            </a:endParaRPr>
          </a:p>
          <a:p>
            <a:pPr lvl="2">
              <a:buFont typeface="Wingdings" panose="05000000000000000000" pitchFamily="2" charset="2"/>
              <a:buChar char="§"/>
            </a:pPr>
            <a:r>
              <a:rPr lang="en-US" sz="1600" dirty="0" smtClean="0">
                <a:solidFill>
                  <a:prstClr val="black"/>
                </a:solidFill>
              </a:rPr>
              <a:t>Email: 1MEF_Disbursing_Travel@usmc.mil </a:t>
            </a:r>
            <a:endParaRPr lang="en-US" sz="1600" dirty="0">
              <a:solidFill>
                <a:prstClr val="black"/>
              </a:solidFill>
            </a:endParaRPr>
          </a:p>
          <a:p>
            <a:pPr lvl="2">
              <a:buFont typeface="Wingdings" panose="05000000000000000000" pitchFamily="2" charset="2"/>
              <a:buChar char="§"/>
            </a:pPr>
            <a:r>
              <a:rPr lang="en-US" sz="1600" dirty="0" smtClean="0">
                <a:solidFill>
                  <a:prstClr val="black"/>
                </a:solidFill>
              </a:rPr>
              <a:t>Mail:       Disbursing Officer</a:t>
            </a:r>
          </a:p>
          <a:p>
            <a:pPr marL="1828800" lvl="4" indent="0">
              <a:buNone/>
            </a:pPr>
            <a:r>
              <a:rPr lang="en-US" sz="1600" dirty="0" smtClean="0">
                <a:solidFill>
                  <a:prstClr val="black"/>
                </a:solidFill>
              </a:rPr>
              <a:t>Attn: Disbursing Travel</a:t>
            </a:r>
          </a:p>
          <a:p>
            <a:pPr marL="1828800" lvl="4" indent="0">
              <a:buNone/>
            </a:pPr>
            <a:r>
              <a:rPr lang="en-US" sz="1600" dirty="0" smtClean="0">
                <a:solidFill>
                  <a:prstClr val="black"/>
                </a:solidFill>
              </a:rPr>
              <a:t>Box 555607</a:t>
            </a:r>
          </a:p>
          <a:p>
            <a:pPr marL="1828800" lvl="4" indent="0">
              <a:buNone/>
            </a:pPr>
            <a:r>
              <a:rPr lang="en-US" sz="1600" dirty="0" smtClean="0">
                <a:solidFill>
                  <a:prstClr val="black"/>
                </a:solidFill>
              </a:rPr>
              <a:t>Camp Pendleton, CA 92055</a:t>
            </a:r>
          </a:p>
          <a:p>
            <a:pPr marL="1828800" lvl="4" indent="0"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lvl="1">
              <a:buFont typeface="Wingdings" panose="05000000000000000000" pitchFamily="2" charset="2"/>
              <a:buChar char="q"/>
            </a:pPr>
            <a:r>
              <a:rPr lang="en-US" sz="1600" b="1" u="sng" dirty="0">
                <a:solidFill>
                  <a:prstClr val="black"/>
                </a:solidFill>
              </a:rPr>
              <a:t>Questions.</a:t>
            </a:r>
            <a:r>
              <a:rPr lang="en-US" sz="1600" dirty="0">
                <a:solidFill>
                  <a:prstClr val="black"/>
                </a:solidFill>
              </a:rPr>
              <a:t> </a:t>
            </a:r>
            <a:r>
              <a:rPr lang="en-US" sz="1600" dirty="0" smtClean="0">
                <a:solidFill>
                  <a:prstClr val="black"/>
                </a:solidFill>
              </a:rPr>
              <a:t>Please wait 10 business days after submission </a:t>
            </a:r>
            <a:r>
              <a:rPr lang="en-US" sz="1600" dirty="0">
                <a:solidFill>
                  <a:prstClr val="black"/>
                </a:solidFill>
              </a:rPr>
              <a:t>before contacting </a:t>
            </a:r>
            <a:r>
              <a:rPr lang="en-US" sz="1600" dirty="0" smtClean="0">
                <a:solidFill>
                  <a:prstClr val="black"/>
                </a:solidFill>
              </a:rPr>
              <a:t>Disbursing.</a:t>
            </a:r>
            <a:endParaRPr lang="en-US" sz="1600" dirty="0">
              <a:solidFill>
                <a:prstClr val="black"/>
              </a:solidFill>
            </a:endParaRPr>
          </a:p>
          <a:p>
            <a:pPr lvl="2">
              <a:buFont typeface="Wingdings" panose="05000000000000000000" pitchFamily="2" charset="2"/>
              <a:buChar char="§"/>
            </a:pPr>
            <a:r>
              <a:rPr lang="en-US" sz="1600" dirty="0" smtClean="0">
                <a:solidFill>
                  <a:prstClr val="black"/>
                </a:solidFill>
              </a:rPr>
              <a:t>Phone: 760-763-7100, Ext. 1</a:t>
            </a:r>
          </a:p>
          <a:p>
            <a:pPr marL="914400" lvl="2" indent="0"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lvl="1">
              <a:buFont typeface="Wingdings" panose="05000000000000000000" pitchFamily="2" charset="2"/>
              <a:buChar char="q"/>
            </a:pPr>
            <a:r>
              <a:rPr lang="en-US" sz="1600" b="1" u="sng" dirty="0" smtClean="0">
                <a:solidFill>
                  <a:prstClr val="black"/>
                </a:solidFill>
              </a:rPr>
              <a:t>Final Payments.</a:t>
            </a:r>
            <a:endParaRPr lang="en-US" sz="1600" b="1" u="sng" dirty="0">
              <a:solidFill>
                <a:prstClr val="black"/>
              </a:solidFill>
            </a:endParaRPr>
          </a:p>
          <a:p>
            <a:pPr lvl="2">
              <a:buFont typeface="Wingdings" panose="05000000000000000000" pitchFamily="2" charset="2"/>
              <a:buChar char="§"/>
            </a:pPr>
            <a:r>
              <a:rPr lang="en-US" sz="1600" dirty="0" smtClean="0">
                <a:solidFill>
                  <a:prstClr val="black"/>
                </a:solidFill>
              </a:rPr>
              <a:t>Final payments are deposited into mbrs existing direct deposit account</a:t>
            </a:r>
            <a:r>
              <a:rPr lang="en-US" sz="1600" dirty="0">
                <a:solidFill>
                  <a:prstClr val="black"/>
                </a:solidFill>
              </a:rPr>
              <a:t>. </a:t>
            </a:r>
            <a:endParaRPr lang="en-US" sz="1600" dirty="0" smtClean="0">
              <a:solidFill>
                <a:prstClr val="black"/>
              </a:solidFill>
            </a:endParaRPr>
          </a:p>
          <a:p>
            <a:pPr lvl="2">
              <a:buFont typeface="Wingdings" panose="05000000000000000000" pitchFamily="2" charset="2"/>
              <a:buChar char="§"/>
            </a:pPr>
            <a:endParaRPr lang="en-US" sz="600" dirty="0" smtClean="0">
              <a:solidFill>
                <a:prstClr val="black"/>
              </a:solidFill>
            </a:endParaRPr>
          </a:p>
          <a:p>
            <a:pPr lvl="2">
              <a:buFont typeface="Wingdings" panose="05000000000000000000" pitchFamily="2" charset="2"/>
              <a:buChar char="§"/>
            </a:pPr>
            <a:r>
              <a:rPr lang="en-US" sz="1600" b="1" dirty="0" smtClean="0">
                <a:solidFill>
                  <a:prstClr val="black"/>
                </a:solidFill>
              </a:rPr>
              <a:t>Alternate accounts. </a:t>
            </a:r>
            <a:r>
              <a:rPr lang="en-US" sz="1600" dirty="0" smtClean="0">
                <a:solidFill>
                  <a:prstClr val="black"/>
                </a:solidFill>
              </a:rPr>
              <a:t>complete </a:t>
            </a:r>
            <a:r>
              <a:rPr lang="en-US" sz="1600" dirty="0">
                <a:solidFill>
                  <a:prstClr val="black"/>
                </a:solidFill>
              </a:rPr>
              <a:t>the Alternate EFT Account Election Form provided to your Separations section </a:t>
            </a:r>
            <a:r>
              <a:rPr lang="en-US" sz="1600" dirty="0" smtClean="0">
                <a:solidFill>
                  <a:prstClr val="black"/>
                </a:solidFill>
              </a:rPr>
              <a:t>personnel or update via </a:t>
            </a:r>
            <a:r>
              <a:rPr lang="en-US" sz="1600" dirty="0" err="1" smtClean="0">
                <a:solidFill>
                  <a:prstClr val="black"/>
                </a:solidFill>
              </a:rPr>
              <a:t>MyPay</a:t>
            </a:r>
            <a:r>
              <a:rPr lang="en-US" sz="1600" dirty="0" smtClean="0">
                <a:solidFill>
                  <a:prstClr val="black"/>
                </a:solidFill>
              </a:rPr>
              <a:t>.</a:t>
            </a:r>
          </a:p>
          <a:p>
            <a:pPr lvl="2">
              <a:buFont typeface="Wingdings" panose="05000000000000000000" pitchFamily="2" charset="2"/>
              <a:buChar char="§"/>
            </a:pPr>
            <a:endParaRPr lang="en-US" sz="600" dirty="0" smtClean="0">
              <a:solidFill>
                <a:prstClr val="black"/>
              </a:solidFill>
            </a:endParaRPr>
          </a:p>
          <a:p>
            <a:pPr lvl="2">
              <a:buFont typeface="Wingdings" panose="05000000000000000000" pitchFamily="2" charset="2"/>
              <a:buChar char="§"/>
            </a:pPr>
            <a:r>
              <a:rPr lang="en-US" sz="1600" b="1" dirty="0" smtClean="0">
                <a:solidFill>
                  <a:prstClr val="black"/>
                </a:solidFill>
              </a:rPr>
              <a:t>Do not close </a:t>
            </a:r>
            <a:r>
              <a:rPr lang="en-US" sz="1600" dirty="0" smtClean="0">
                <a:solidFill>
                  <a:prstClr val="black"/>
                </a:solidFill>
              </a:rPr>
              <a:t>your direct </a:t>
            </a:r>
            <a:r>
              <a:rPr lang="en-US" sz="1600" dirty="0">
                <a:solidFill>
                  <a:prstClr val="black"/>
                </a:solidFill>
              </a:rPr>
              <a:t>deposit </a:t>
            </a:r>
            <a:r>
              <a:rPr lang="en-US" sz="1600" dirty="0" smtClean="0">
                <a:solidFill>
                  <a:prstClr val="black"/>
                </a:solidFill>
              </a:rPr>
              <a:t>account until payment has been posted. </a:t>
            </a:r>
            <a:endParaRPr lang="en-US" sz="1600" dirty="0">
              <a:solidFill>
                <a:prstClr val="black"/>
              </a:solidFill>
            </a:endParaRPr>
          </a:p>
          <a:p>
            <a:pPr>
              <a:lnSpc>
                <a:spcPct val="90000"/>
              </a:lnSpc>
              <a:defRPr/>
            </a:pPr>
            <a:endParaRPr lang="en-US" altLang="en-US" sz="1800" b="1" dirty="0">
              <a:solidFill>
                <a:schemeClr val="tx2"/>
              </a:solidFill>
            </a:endParaRPr>
          </a:p>
          <a:p>
            <a:pPr>
              <a:buFont typeface="Wingdings" panose="05000000000000000000" pitchFamily="2" charset="2"/>
              <a:buChar char="v"/>
            </a:pPr>
            <a:endParaRPr lang="en-US" sz="1800" b="1" u="sng" dirty="0"/>
          </a:p>
          <a:p>
            <a:pPr marL="400050" lvl="1" indent="0">
              <a:buNone/>
            </a:pPr>
            <a:endParaRPr lang="en-US" sz="14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4178" y="0"/>
            <a:ext cx="2151187" cy="6850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1250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1061415" y="35442"/>
            <a:ext cx="8229600" cy="955158"/>
          </a:xfrm>
        </p:spPr>
        <p:txBody>
          <a:bodyPr>
            <a:normAutofit/>
          </a:bodyPr>
          <a:lstStyle/>
          <a:p>
            <a:r>
              <a:rPr lang="en-US" sz="3200" b="1" u="sng" dirty="0" smtClean="0"/>
              <a:t>REFERENCES / POINTS OF CONTACT</a:t>
            </a:r>
            <a:endParaRPr lang="en-US" sz="3200" b="1" u="sng" dirty="0"/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2137009" y="1295400"/>
            <a:ext cx="6702191" cy="5784112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n-US" sz="2000" b="1" dirty="0" smtClean="0"/>
              <a:t>Joint Travel Regulations (JTR)</a:t>
            </a:r>
          </a:p>
          <a:p>
            <a:pPr marL="457200" lvl="1" indent="0">
              <a:buNone/>
            </a:pPr>
            <a:r>
              <a:rPr lang="en-US" sz="2000" dirty="0"/>
              <a:t>http://www.defensetravel.dod.mil/Docs/perdiem/JTR.pdf</a:t>
            </a:r>
            <a:endParaRPr lang="en-US" sz="2000" dirty="0" smtClean="0"/>
          </a:p>
          <a:p>
            <a:pPr marL="0" indent="0">
              <a:buNone/>
            </a:pPr>
            <a:endParaRPr lang="en-US" sz="2000" dirty="0" smtClean="0"/>
          </a:p>
          <a:p>
            <a:pPr>
              <a:buFont typeface="Wingdings" panose="05000000000000000000" pitchFamily="2" charset="2"/>
              <a:buChar char="q"/>
            </a:pPr>
            <a:r>
              <a:rPr lang="en-US" sz="2000" b="1" dirty="0" smtClean="0"/>
              <a:t>Marine Corps Travel Instruction Manual and Travel Advisory </a:t>
            </a:r>
            <a:r>
              <a:rPr lang="en-US" sz="2000" dirty="0" smtClean="0"/>
              <a:t>Notice (MCTIM/TANs)</a:t>
            </a:r>
          </a:p>
          <a:p>
            <a:pPr marL="0" indent="0">
              <a:buNone/>
            </a:pPr>
            <a:r>
              <a:rPr lang="en-US" sz="2000" dirty="0" smtClean="0"/>
              <a:t>	www.manpower.usmc.mil</a:t>
            </a:r>
          </a:p>
          <a:p>
            <a:pPr marL="0" indent="0">
              <a:buNone/>
            </a:pPr>
            <a:r>
              <a:rPr lang="en-US" sz="2000" dirty="0" smtClean="0"/>
              <a:t> </a:t>
            </a:r>
            <a:endParaRPr lang="en-US" sz="2000" dirty="0"/>
          </a:p>
          <a:p>
            <a:pPr>
              <a:buFont typeface="Wingdings" panose="05000000000000000000" pitchFamily="2" charset="2"/>
              <a:buChar char="q"/>
            </a:pPr>
            <a:r>
              <a:rPr lang="en-US" sz="2000" b="1" dirty="0" smtClean="0"/>
              <a:t>Camp Pendleton Disbursing Office </a:t>
            </a:r>
            <a:endParaRPr lang="en-US" sz="2000" b="1" dirty="0"/>
          </a:p>
          <a:p>
            <a:pPr marL="0" indent="0">
              <a:buNone/>
            </a:pPr>
            <a:r>
              <a:rPr lang="en-US" sz="2000" dirty="0"/>
              <a:t>	</a:t>
            </a:r>
            <a:r>
              <a:rPr lang="en-US" sz="2000" dirty="0" smtClean="0"/>
              <a:t>760-763-7100 / </a:t>
            </a:r>
            <a:r>
              <a:rPr lang="en-US" sz="2000" dirty="0" smtClean="0">
                <a:solidFill>
                  <a:prstClr val="black"/>
                </a:solidFill>
              </a:rPr>
              <a:t>1MEF_Disbursing_Travel@usmc.mil </a:t>
            </a:r>
            <a:endParaRPr lang="en-US" sz="2000" dirty="0">
              <a:solidFill>
                <a:prstClr val="black"/>
              </a:solidFill>
            </a:endParaRPr>
          </a:p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endParaRPr lang="en-US" sz="1600" dirty="0"/>
          </a:p>
          <a:p>
            <a:pPr>
              <a:buFont typeface="Courier New" panose="02070309020205020404" pitchFamily="49" charset="0"/>
              <a:buChar char="o"/>
            </a:pPr>
            <a:endParaRPr lang="en-US" sz="16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4178" y="0"/>
            <a:ext cx="2151187" cy="6850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11505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1349242" y="2494361"/>
            <a:ext cx="8229600" cy="955158"/>
          </a:xfrm>
        </p:spPr>
        <p:txBody>
          <a:bodyPr>
            <a:noAutofit/>
          </a:bodyPr>
          <a:lstStyle/>
          <a:p>
            <a:r>
              <a:rPr lang="en-US" sz="6000" b="1" u="sng" dirty="0" smtClean="0"/>
              <a:t>QUESTIONS?</a:t>
            </a:r>
            <a:endParaRPr lang="en-US" sz="6000" b="1" u="sng" dirty="0"/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2137009" y="1295400"/>
            <a:ext cx="6702191" cy="5784112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endParaRPr lang="en-US" sz="1600" dirty="0"/>
          </a:p>
          <a:p>
            <a:pPr>
              <a:buFont typeface="Courier New" panose="02070309020205020404" pitchFamily="49" charset="0"/>
              <a:buChar char="o"/>
            </a:pPr>
            <a:endParaRPr lang="en-US" sz="16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4178" y="0"/>
            <a:ext cx="2151187" cy="6850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96065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914400" y="0"/>
            <a:ext cx="8229600" cy="1143000"/>
          </a:xfrm>
        </p:spPr>
        <p:txBody>
          <a:bodyPr>
            <a:normAutofit/>
          </a:bodyPr>
          <a:lstStyle/>
          <a:p>
            <a:r>
              <a:rPr lang="en-US" sz="3600" b="1" u="sng" dirty="0" smtClean="0"/>
              <a:t>CURRICULUM OVERVIEW</a:t>
            </a:r>
            <a:endParaRPr lang="en-US" sz="3600" b="1" u="sng" dirty="0"/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2137009" y="1143000"/>
            <a:ext cx="6180925" cy="5257800"/>
          </a:xfrm>
        </p:spPr>
        <p:txBody>
          <a:bodyPr>
            <a:noAutofit/>
          </a:bodyPr>
          <a:lstStyle/>
          <a:p>
            <a:pPr>
              <a:lnSpc>
                <a:spcPct val="170000"/>
              </a:lnSpc>
              <a:buFont typeface="Wingdings" panose="05000000000000000000" pitchFamily="2" charset="2"/>
              <a:buChar char="q"/>
            </a:pPr>
            <a:r>
              <a:rPr lang="en-US" sz="1800" dirty="0" smtClean="0"/>
              <a:t>Common Separation Terms</a:t>
            </a:r>
          </a:p>
          <a:p>
            <a:pPr>
              <a:lnSpc>
                <a:spcPct val="170000"/>
              </a:lnSpc>
              <a:buFont typeface="Wingdings" panose="05000000000000000000" pitchFamily="2" charset="2"/>
              <a:buChar char="q"/>
            </a:pPr>
            <a:r>
              <a:rPr lang="en-US" sz="1800" dirty="0" smtClean="0"/>
              <a:t>Separation Category / Retirement Eligibility</a:t>
            </a:r>
          </a:p>
          <a:p>
            <a:pPr>
              <a:lnSpc>
                <a:spcPct val="170000"/>
              </a:lnSpc>
              <a:buFont typeface="Wingdings" panose="05000000000000000000" pitchFamily="2" charset="2"/>
              <a:buChar char="q"/>
            </a:pPr>
            <a:r>
              <a:rPr lang="en-US" sz="1800" dirty="0" smtClean="0"/>
              <a:t>Travel Entitlements</a:t>
            </a:r>
            <a:endParaRPr lang="en-US" sz="1800" dirty="0" smtClean="0"/>
          </a:p>
          <a:p>
            <a:pPr>
              <a:lnSpc>
                <a:spcPct val="170000"/>
              </a:lnSpc>
              <a:buFont typeface="Wingdings" panose="05000000000000000000" pitchFamily="2" charset="2"/>
              <a:buChar char="q"/>
            </a:pPr>
            <a:r>
              <a:rPr lang="en-US" sz="1800" dirty="0" smtClean="0"/>
              <a:t>Modes of Travel</a:t>
            </a:r>
          </a:p>
          <a:p>
            <a:pPr>
              <a:lnSpc>
                <a:spcPct val="170000"/>
              </a:lnSpc>
              <a:buFont typeface="Wingdings" panose="05000000000000000000" pitchFamily="2" charset="2"/>
              <a:buChar char="q"/>
            </a:pPr>
            <a:r>
              <a:rPr lang="en-US" sz="1800" dirty="0" smtClean="0"/>
              <a:t>Documents Required Upon Submission</a:t>
            </a:r>
            <a:endParaRPr lang="en-US" sz="1800" dirty="0" smtClean="0"/>
          </a:p>
          <a:p>
            <a:pPr>
              <a:lnSpc>
                <a:spcPct val="170000"/>
              </a:lnSpc>
              <a:buFont typeface="Wingdings" panose="05000000000000000000" pitchFamily="2" charset="2"/>
              <a:buChar char="q"/>
            </a:pPr>
            <a:r>
              <a:rPr lang="en-US" sz="1800" dirty="0" smtClean="0"/>
              <a:t>Travel </a:t>
            </a:r>
            <a:r>
              <a:rPr lang="en-US" sz="1800" dirty="0" smtClean="0"/>
              <a:t>Claim Submission</a:t>
            </a:r>
          </a:p>
          <a:p>
            <a:pPr>
              <a:lnSpc>
                <a:spcPct val="170000"/>
              </a:lnSpc>
              <a:buFont typeface="Wingdings" panose="05000000000000000000" pitchFamily="2" charset="2"/>
              <a:buChar char="q"/>
            </a:pPr>
            <a:r>
              <a:rPr lang="en-US" sz="1800" dirty="0" smtClean="0"/>
              <a:t>Useful </a:t>
            </a:r>
            <a:r>
              <a:rPr lang="en-US" sz="1800" dirty="0" smtClean="0"/>
              <a:t>Information</a:t>
            </a:r>
          </a:p>
          <a:p>
            <a:pPr>
              <a:lnSpc>
                <a:spcPct val="170000"/>
              </a:lnSpc>
              <a:buFont typeface="Wingdings" panose="05000000000000000000" pitchFamily="2" charset="2"/>
              <a:buChar char="q"/>
            </a:pPr>
            <a:r>
              <a:rPr lang="en-US" sz="1800" dirty="0" smtClean="0"/>
              <a:t>References / Points of Contact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4178" y="0"/>
            <a:ext cx="2151187" cy="6850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78426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1061415" y="20053"/>
            <a:ext cx="8229600" cy="685800"/>
          </a:xfrm>
        </p:spPr>
        <p:txBody>
          <a:bodyPr>
            <a:normAutofit/>
          </a:bodyPr>
          <a:lstStyle/>
          <a:p>
            <a:r>
              <a:rPr lang="en-US" sz="3200" b="1" u="sng" dirty="0" smtClean="0"/>
              <a:t>SEPARATION TERMS </a:t>
            </a:r>
            <a:endParaRPr lang="en-US" sz="3200" b="1" u="sng" dirty="0"/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2057400" y="713874"/>
            <a:ext cx="6934802" cy="6144126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en-US" sz="1100" dirty="0"/>
          </a:p>
          <a:p>
            <a:pPr>
              <a:buFont typeface="Wingdings" panose="05000000000000000000" pitchFamily="2" charset="2"/>
              <a:buChar char="q"/>
            </a:pPr>
            <a:r>
              <a:rPr lang="en-US" sz="2000" b="1" u="sng" dirty="0" smtClean="0"/>
              <a:t>Retirement.</a:t>
            </a:r>
            <a:r>
              <a:rPr lang="en-US" sz="2000" b="1" dirty="0" smtClean="0"/>
              <a:t> </a:t>
            </a:r>
            <a:r>
              <a:rPr lang="en-US" sz="2000" dirty="0" smtClean="0"/>
              <a:t>Completed 20 </a:t>
            </a:r>
            <a:r>
              <a:rPr lang="en-US" sz="2000" dirty="0"/>
              <a:t>years of active </a:t>
            </a:r>
            <a:r>
              <a:rPr lang="en-US" sz="2000" dirty="0" smtClean="0"/>
              <a:t>service/satisfactory years or </a:t>
            </a:r>
            <a:r>
              <a:rPr lang="en-US" sz="2000" dirty="0"/>
              <a:t>approved for early </a:t>
            </a:r>
            <a:r>
              <a:rPr lang="en-US" sz="2000" dirty="0" smtClean="0"/>
              <a:t>retirement.</a:t>
            </a:r>
            <a:endParaRPr lang="en-US" sz="2000" dirty="0" smtClean="0"/>
          </a:p>
          <a:p>
            <a:pPr>
              <a:buFont typeface="Wingdings" panose="05000000000000000000" pitchFamily="2" charset="2"/>
              <a:buChar char="q"/>
            </a:pPr>
            <a:endParaRPr lang="en-US" sz="1200" dirty="0"/>
          </a:p>
          <a:p>
            <a:pPr>
              <a:buFont typeface="Wingdings" panose="05000000000000000000" pitchFamily="2" charset="2"/>
              <a:buChar char="q"/>
            </a:pPr>
            <a:r>
              <a:rPr lang="en-US" sz="2000" b="1" u="sng" dirty="0" smtClean="0"/>
              <a:t>HOR</a:t>
            </a:r>
            <a:r>
              <a:rPr lang="en-US" sz="2000" b="1" u="sng" dirty="0" smtClean="0"/>
              <a:t>.</a:t>
            </a:r>
            <a:r>
              <a:rPr lang="en-US" sz="2000" b="1" dirty="0" smtClean="0"/>
              <a:t> </a:t>
            </a:r>
            <a:r>
              <a:rPr lang="en-US" sz="2000" dirty="0" smtClean="0"/>
              <a:t>Home of Record.</a:t>
            </a:r>
          </a:p>
          <a:p>
            <a:pPr>
              <a:buFont typeface="Wingdings" panose="05000000000000000000" pitchFamily="2" charset="2"/>
              <a:buChar char="q"/>
            </a:pPr>
            <a:endParaRPr lang="en-US" sz="1200" dirty="0"/>
          </a:p>
          <a:p>
            <a:pPr>
              <a:buFont typeface="Wingdings" panose="05000000000000000000" pitchFamily="2" charset="2"/>
              <a:buChar char="q"/>
            </a:pPr>
            <a:r>
              <a:rPr lang="en-US" sz="2000" b="1" u="sng" dirty="0" smtClean="0"/>
              <a:t>PLEAD.</a:t>
            </a:r>
            <a:r>
              <a:rPr lang="en-US" sz="2000" b="1" dirty="0" smtClean="0"/>
              <a:t> </a:t>
            </a:r>
            <a:r>
              <a:rPr lang="en-US" sz="2000" dirty="0" smtClean="0"/>
              <a:t>Place entered Active Duty </a:t>
            </a:r>
            <a:r>
              <a:rPr lang="en-US" sz="2000" dirty="0"/>
              <a:t>/ MEPS. </a:t>
            </a:r>
            <a:r>
              <a:rPr lang="en-US" sz="2000" dirty="0" smtClean="0"/>
              <a:t>Officers PLEAD will be where </a:t>
            </a:r>
            <a:r>
              <a:rPr lang="en-US" sz="2000" dirty="0" err="1" smtClean="0"/>
              <a:t>mbr</a:t>
            </a:r>
            <a:r>
              <a:rPr lang="en-US" sz="2000" dirty="0" smtClean="0"/>
              <a:t> attains military status or enters service (i.e. Naval Academy or TBS)</a:t>
            </a:r>
          </a:p>
          <a:p>
            <a:pPr>
              <a:buFont typeface="Wingdings" panose="05000000000000000000" pitchFamily="2" charset="2"/>
              <a:buChar char="q"/>
            </a:pPr>
            <a:endParaRPr lang="en-US" sz="1200" dirty="0" smtClean="0"/>
          </a:p>
          <a:p>
            <a:pPr>
              <a:buFont typeface="Wingdings" panose="05000000000000000000" pitchFamily="2" charset="2"/>
              <a:buChar char="q"/>
            </a:pPr>
            <a:r>
              <a:rPr lang="en-US" sz="2000" b="1" u="sng" dirty="0" smtClean="0"/>
              <a:t>Home of Selection (HOS).</a:t>
            </a:r>
            <a:r>
              <a:rPr lang="en-US" sz="2000" b="1" dirty="0" smtClean="0"/>
              <a:t> </a:t>
            </a:r>
            <a:r>
              <a:rPr lang="en-US" sz="2000" dirty="0" smtClean="0"/>
              <a:t>Any </a:t>
            </a:r>
            <a:r>
              <a:rPr lang="en-US" sz="2000" dirty="0"/>
              <a:t>place within 48 continental states. OCONUS </a:t>
            </a:r>
            <a:r>
              <a:rPr lang="en-US" sz="2000" dirty="0" smtClean="0"/>
              <a:t>destination must </a:t>
            </a:r>
            <a:r>
              <a:rPr lang="en-US" sz="2000" dirty="0"/>
              <a:t>be authorized by HQMC prior to </a:t>
            </a:r>
            <a:r>
              <a:rPr lang="en-US" sz="2000" dirty="0" smtClean="0"/>
              <a:t>departure. (will </a:t>
            </a:r>
            <a:r>
              <a:rPr lang="en-US" sz="2000" dirty="0"/>
              <a:t>be limited to the maximum CONUS </a:t>
            </a:r>
            <a:r>
              <a:rPr lang="en-US" sz="2000" dirty="0" smtClean="0"/>
              <a:t>allowance </a:t>
            </a:r>
            <a:r>
              <a:rPr lang="en-US" sz="2000" dirty="0"/>
              <a:t>unless </a:t>
            </a:r>
            <a:r>
              <a:rPr lang="en-US" sz="2000" dirty="0" smtClean="0"/>
              <a:t>original HOR)</a:t>
            </a:r>
            <a:endParaRPr lang="en-US" sz="2000" dirty="0"/>
          </a:p>
          <a:p>
            <a:pPr>
              <a:buFont typeface="Wingdings" panose="05000000000000000000" pitchFamily="2" charset="2"/>
              <a:buChar char="q"/>
            </a:pPr>
            <a:endParaRPr lang="en-US" sz="1600" dirty="0" smtClean="0"/>
          </a:p>
          <a:p>
            <a:pPr>
              <a:buFont typeface="Wingdings" panose="05000000000000000000" pitchFamily="2" charset="2"/>
              <a:buChar char="§"/>
            </a:pPr>
            <a:endParaRPr lang="en-US" sz="1600" dirty="0"/>
          </a:p>
          <a:p>
            <a:pPr marL="0" indent="0">
              <a:buNone/>
            </a:pPr>
            <a:endParaRPr lang="en-US" sz="600" dirty="0" smtClean="0"/>
          </a:p>
          <a:p>
            <a:pPr marL="0" indent="0">
              <a:buNone/>
            </a:pPr>
            <a:r>
              <a:rPr lang="en-US" sz="1600" dirty="0"/>
              <a:t/>
            </a:r>
            <a:br>
              <a:rPr lang="en-US" sz="1600" dirty="0"/>
            </a:br>
            <a:endParaRPr lang="en-US" sz="16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4178" y="0"/>
            <a:ext cx="2151187" cy="6850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32703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1411405" y="89468"/>
            <a:ext cx="8229600" cy="685800"/>
          </a:xfrm>
        </p:spPr>
        <p:txBody>
          <a:bodyPr>
            <a:normAutofit/>
          </a:bodyPr>
          <a:lstStyle/>
          <a:p>
            <a:r>
              <a:rPr lang="en-US" sz="2400" b="1" u="sng" dirty="0" smtClean="0"/>
              <a:t>SEPARATION CATEGORY / RETIREMENT ELIGIBILITY</a:t>
            </a:r>
            <a:endParaRPr lang="en-US" sz="2400" b="1" u="sng" dirty="0"/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2137009" y="974558"/>
            <a:ext cx="6778391" cy="5807242"/>
          </a:xfrm>
        </p:spPr>
        <p:txBody>
          <a:bodyPr>
            <a:noAutofit/>
          </a:bodyPr>
          <a:lstStyle/>
          <a:p>
            <a:pPr lvl="0">
              <a:buFont typeface="Wingdings" panose="05000000000000000000" pitchFamily="2" charset="2"/>
              <a:buChar char="q"/>
            </a:pPr>
            <a:r>
              <a:rPr lang="en-US" sz="2000" b="1" u="sng" dirty="0" smtClean="0">
                <a:solidFill>
                  <a:prstClr val="black"/>
                </a:solidFill>
              </a:rPr>
              <a:t>Separation Category (III</a:t>
            </a:r>
            <a:r>
              <a:rPr lang="en-US" sz="2000" b="1" u="sng" dirty="0">
                <a:solidFill>
                  <a:prstClr val="black"/>
                </a:solidFill>
              </a:rPr>
              <a:t>).</a:t>
            </a:r>
            <a:r>
              <a:rPr lang="en-US" sz="2000" dirty="0">
                <a:solidFill>
                  <a:prstClr val="black"/>
                </a:solidFill>
              </a:rPr>
              <a:t>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000" dirty="0" smtClean="0"/>
              <a:t>Retired</a:t>
            </a:r>
            <a:endParaRPr lang="en-US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000" dirty="0"/>
              <a:t>Transferred to the Fleet Marine Corps Reserve (FMCR</a:t>
            </a:r>
            <a:r>
              <a:rPr lang="en-US" sz="2000" dirty="0" smtClean="0"/>
              <a:t>)</a:t>
            </a:r>
            <a:endParaRPr lang="en-US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000" dirty="0"/>
              <a:t>Placed on the </a:t>
            </a:r>
            <a:r>
              <a:rPr lang="en-US" sz="2000" dirty="0" smtClean="0"/>
              <a:t>TDRL/PDRL</a:t>
            </a:r>
            <a:endParaRPr lang="en-US" sz="2000" b="1" u="sng" dirty="0"/>
          </a:p>
          <a:p>
            <a:pPr>
              <a:buFont typeface="Wingdings" panose="05000000000000000000" pitchFamily="2" charset="2"/>
              <a:buChar char="q"/>
            </a:pPr>
            <a:endParaRPr lang="en-US" sz="1100" b="1" u="sng" dirty="0" smtClean="0"/>
          </a:p>
          <a:p>
            <a:pPr>
              <a:buFont typeface="Wingdings" panose="05000000000000000000" pitchFamily="2" charset="2"/>
              <a:buChar char="q"/>
            </a:pPr>
            <a:endParaRPr lang="en-US" sz="1100" b="1" u="sng" dirty="0"/>
          </a:p>
          <a:p>
            <a:pPr>
              <a:buFont typeface="Wingdings" panose="05000000000000000000" pitchFamily="2" charset="2"/>
              <a:buChar char="q"/>
            </a:pPr>
            <a:endParaRPr lang="en-US" sz="1100" b="1" u="sng" dirty="0" smtClean="0"/>
          </a:p>
          <a:p>
            <a:pPr>
              <a:buFont typeface="Wingdings" panose="05000000000000000000" pitchFamily="2" charset="2"/>
              <a:buChar char="q"/>
            </a:pPr>
            <a:endParaRPr lang="en-US" sz="1100" b="1" u="sng" dirty="0" smtClean="0"/>
          </a:p>
          <a:p>
            <a:pPr>
              <a:buFont typeface="Wingdings" panose="05000000000000000000" pitchFamily="2" charset="2"/>
              <a:buChar char="q"/>
            </a:pPr>
            <a:r>
              <a:rPr lang="en-US" sz="2000" b="1" u="sng" dirty="0" smtClean="0"/>
              <a:t>Retirement </a:t>
            </a:r>
            <a:r>
              <a:rPr lang="en-US" sz="2000" b="1" u="sng" dirty="0"/>
              <a:t>Eligibility.</a:t>
            </a:r>
            <a:r>
              <a:rPr lang="en-US" sz="2000" dirty="0"/>
              <a:t>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000" b="1" dirty="0" smtClean="0"/>
              <a:t>Commissioned </a:t>
            </a:r>
            <a:r>
              <a:rPr lang="en-US" sz="2000" b="1" dirty="0" smtClean="0"/>
              <a:t>Officers:</a:t>
            </a:r>
            <a:r>
              <a:rPr lang="en-US" sz="2000" b="1" dirty="0"/>
              <a:t> </a:t>
            </a:r>
            <a:r>
              <a:rPr lang="en-US" sz="2000" dirty="0" smtClean="0"/>
              <a:t>20 </a:t>
            </a:r>
            <a:r>
              <a:rPr lang="en-US" sz="2000" dirty="0" err="1" smtClean="0"/>
              <a:t>yrs</a:t>
            </a:r>
            <a:r>
              <a:rPr lang="en-US" sz="2000" dirty="0" smtClean="0"/>
              <a:t> </a:t>
            </a:r>
            <a:r>
              <a:rPr lang="en-US" sz="2000" dirty="0"/>
              <a:t>and 1 day of active service (10 </a:t>
            </a:r>
            <a:r>
              <a:rPr lang="en-US" sz="2000" dirty="0" err="1"/>
              <a:t>yrs</a:t>
            </a:r>
            <a:r>
              <a:rPr lang="en-US" sz="2000" dirty="0"/>
              <a:t> as active commissioned service</a:t>
            </a:r>
            <a:r>
              <a:rPr lang="en-US" sz="2000" dirty="0" smtClean="0"/>
              <a:t>)</a:t>
            </a:r>
          </a:p>
          <a:p>
            <a:pPr lvl="1">
              <a:buFont typeface="Wingdings" panose="05000000000000000000" pitchFamily="2" charset="2"/>
              <a:buChar char="§"/>
            </a:pPr>
            <a:endParaRPr lang="en-US" sz="9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000" b="1" dirty="0" smtClean="0"/>
              <a:t>Chief </a:t>
            </a:r>
            <a:r>
              <a:rPr lang="en-US" sz="2000" b="1" dirty="0"/>
              <a:t>Warrant Officers: </a:t>
            </a:r>
            <a:r>
              <a:rPr lang="en-US" sz="2000" dirty="0" smtClean="0"/>
              <a:t>20 </a:t>
            </a:r>
            <a:r>
              <a:rPr lang="en-US" sz="2000" dirty="0" err="1"/>
              <a:t>yrs</a:t>
            </a:r>
            <a:r>
              <a:rPr lang="en-US" sz="2000" dirty="0"/>
              <a:t> of active </a:t>
            </a:r>
            <a:r>
              <a:rPr lang="en-US" sz="2000" dirty="0" smtClean="0"/>
              <a:t>service</a:t>
            </a:r>
          </a:p>
          <a:p>
            <a:pPr lvl="1">
              <a:buFont typeface="Wingdings" panose="05000000000000000000" pitchFamily="2" charset="2"/>
              <a:buChar char="§"/>
            </a:pPr>
            <a:endParaRPr lang="en-US" sz="9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000" b="1" dirty="0" smtClean="0"/>
              <a:t>Enlisted:</a:t>
            </a:r>
            <a:r>
              <a:rPr lang="en-US" sz="2000" b="1" dirty="0"/>
              <a:t> </a:t>
            </a:r>
            <a:r>
              <a:rPr lang="en-US" sz="2000" dirty="0" smtClean="0"/>
              <a:t>20 </a:t>
            </a:r>
            <a:r>
              <a:rPr lang="en-US" sz="2000" dirty="0" err="1"/>
              <a:t>yrs</a:t>
            </a:r>
            <a:r>
              <a:rPr lang="en-US" sz="2000" dirty="0"/>
              <a:t> active service or active constructive </a:t>
            </a:r>
            <a:r>
              <a:rPr lang="en-US" sz="2000" dirty="0" smtClean="0"/>
              <a:t>service</a:t>
            </a:r>
            <a:endParaRPr lang="en-US" sz="2000" dirty="0"/>
          </a:p>
          <a:p>
            <a:pPr>
              <a:buFont typeface="Wingdings" panose="05000000000000000000" pitchFamily="2" charset="2"/>
              <a:buChar char="q"/>
            </a:pPr>
            <a:endParaRPr lang="en-US" sz="1800" dirty="0" smtClean="0"/>
          </a:p>
          <a:p>
            <a:pPr>
              <a:buFont typeface="Wingdings" panose="05000000000000000000" pitchFamily="2" charset="2"/>
              <a:buChar char="q"/>
            </a:pPr>
            <a:endParaRPr lang="en-US" sz="1800" b="1" u="sng" dirty="0" smtClean="0"/>
          </a:p>
          <a:p>
            <a:pPr marL="457200" lvl="1" indent="0">
              <a:buNone/>
            </a:pPr>
            <a:r>
              <a:rPr lang="en-US" sz="1800" dirty="0" smtClean="0"/>
              <a:t/>
            </a:r>
            <a:br>
              <a:rPr lang="en-US" sz="1800" dirty="0" smtClean="0"/>
            </a:br>
            <a:endParaRPr lang="en-US" sz="18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4178" y="0"/>
            <a:ext cx="2151187" cy="6850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00996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1061415" y="24809"/>
            <a:ext cx="8229600" cy="889591"/>
          </a:xfrm>
        </p:spPr>
        <p:txBody>
          <a:bodyPr>
            <a:normAutofit/>
          </a:bodyPr>
          <a:lstStyle/>
          <a:p>
            <a:r>
              <a:rPr lang="en-US" sz="3200" b="1" u="sng" dirty="0" smtClean="0"/>
              <a:t>TRAVEL ENTITLEMENTS</a:t>
            </a:r>
            <a:endParaRPr lang="en-US" sz="3200" b="1" u="sng" dirty="0"/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2057400" y="946297"/>
            <a:ext cx="7358686" cy="5911703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n-US" sz="1700" b="1" dirty="0"/>
              <a:t>What is Per Diem?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500" dirty="0"/>
              <a:t>Daily amount paid to a traveler on official business which covers lodging, meals, and incidentals.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500" dirty="0"/>
              <a:t>Commercial transportation per diem is based on the locality rate.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500" dirty="0"/>
              <a:t>POV per diem is $144 per travel day. (changes every FY)</a:t>
            </a:r>
          </a:p>
          <a:p>
            <a:pPr lvl="1">
              <a:buFont typeface="Wingdings" panose="05000000000000000000" pitchFamily="2" charset="2"/>
              <a:buChar char="§"/>
            </a:pPr>
            <a:endParaRPr lang="en-US" sz="1000" dirty="0"/>
          </a:p>
          <a:p>
            <a:pPr>
              <a:buFont typeface="Wingdings" panose="05000000000000000000" pitchFamily="2" charset="2"/>
              <a:buChar char="q"/>
            </a:pPr>
            <a:r>
              <a:rPr lang="en-US" sz="1700" b="1" dirty="0"/>
              <a:t>What is MALT (Monetary Allowance in Lieu of Transportation) ?</a:t>
            </a:r>
            <a:endParaRPr lang="en-US" sz="17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500" dirty="0"/>
              <a:t>Amount paid to traveler to reimburse </a:t>
            </a:r>
            <a:r>
              <a:rPr lang="en-US" sz="1500" dirty="0" err="1"/>
              <a:t>mbr</a:t>
            </a:r>
            <a:r>
              <a:rPr lang="en-US" sz="1500" dirty="0"/>
              <a:t> for mileage used during travel.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500" dirty="0"/>
              <a:t>Current MALT rate: $0.17 per mile (changes every CY)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500" dirty="0"/>
              <a:t>Distance is calculated by DTOD (Defense Table of Official Distances)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500" dirty="0"/>
              <a:t>MALT can be paid up to (2) POVS if </a:t>
            </a:r>
            <a:r>
              <a:rPr lang="en-US" sz="1500" dirty="0" err="1"/>
              <a:t>mbr</a:t>
            </a:r>
            <a:r>
              <a:rPr lang="en-US" sz="1500" dirty="0"/>
              <a:t> states (2) POVs were utilized on 1351-2.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500" dirty="0"/>
              <a:t>MALT is not based on the number of travelers. </a:t>
            </a:r>
          </a:p>
          <a:p>
            <a:pPr lvl="1">
              <a:buFont typeface="Wingdings" panose="05000000000000000000" pitchFamily="2" charset="2"/>
              <a:buChar char="§"/>
            </a:pPr>
            <a:endParaRPr lang="en-US" sz="1000" dirty="0"/>
          </a:p>
          <a:p>
            <a:pPr>
              <a:buFont typeface="Wingdings" panose="05000000000000000000" pitchFamily="2" charset="2"/>
              <a:buChar char="q"/>
            </a:pPr>
            <a:r>
              <a:rPr lang="en-US" sz="1700" b="1" dirty="0"/>
              <a:t>How is travel time/distance calculated?</a:t>
            </a:r>
            <a:endParaRPr lang="en-US" sz="17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500" dirty="0"/>
              <a:t>Travel days are calculated by using </a:t>
            </a:r>
            <a:r>
              <a:rPr lang="en-US" sz="1500" u="sng" dirty="0"/>
              <a:t>(350)  miles / per (1) day </a:t>
            </a:r>
            <a:r>
              <a:rPr lang="en-US" sz="1500" dirty="0"/>
              <a:t>based on the DTOD distance from old PDS to new PDS.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500" dirty="0"/>
              <a:t>If the excess distance is (51) miles or more after dividing distance by (350), (1) additional travel day is allowed.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500" dirty="0"/>
              <a:t>There is no mandatory distance that must be driven per day. </a:t>
            </a:r>
          </a:p>
          <a:p>
            <a:pPr lvl="1">
              <a:buFont typeface="Wingdings" panose="05000000000000000000" pitchFamily="2" charset="2"/>
              <a:buChar char="q"/>
            </a:pPr>
            <a:endParaRPr lang="en-US" sz="2000" dirty="0" smtClean="0"/>
          </a:p>
          <a:p>
            <a:pPr lvl="1">
              <a:buFont typeface="Wingdings" panose="05000000000000000000" pitchFamily="2" charset="2"/>
              <a:buChar char="q"/>
            </a:pPr>
            <a:endParaRPr lang="en-US" sz="2000" dirty="0"/>
          </a:p>
          <a:p>
            <a:pPr lvl="1">
              <a:buFont typeface="Wingdings" panose="05000000000000000000" pitchFamily="2" charset="2"/>
              <a:buChar char="q"/>
            </a:pPr>
            <a:endParaRPr lang="en-US" sz="2000" dirty="0" smtClean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4178" y="0"/>
            <a:ext cx="2151187" cy="6850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84169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1061415" y="20053"/>
            <a:ext cx="8229600" cy="685800"/>
          </a:xfrm>
        </p:spPr>
        <p:txBody>
          <a:bodyPr>
            <a:normAutofit/>
          </a:bodyPr>
          <a:lstStyle/>
          <a:p>
            <a:r>
              <a:rPr lang="en-US" sz="3200" b="1" u="sng" dirty="0" smtClean="0"/>
              <a:t>REIMBURSABLE EXPENSES</a:t>
            </a:r>
            <a:endParaRPr lang="en-US" sz="3200" b="1" u="sng" dirty="0"/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2028725" y="713874"/>
            <a:ext cx="6886675" cy="6144126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n-US" sz="1600" b="1" dirty="0"/>
              <a:t>What expenses are </a:t>
            </a:r>
            <a:r>
              <a:rPr lang="en-US" sz="1600" b="1" dirty="0" smtClean="0"/>
              <a:t>reimbursable?</a:t>
            </a:r>
            <a:endParaRPr lang="en-US" sz="1600" b="1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500" dirty="0"/>
              <a:t>Tolls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500" dirty="0"/>
              <a:t>Commercial transportation expenses (bus, airfare, taxi)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500" dirty="0" smtClean="0"/>
              <a:t>Receipts </a:t>
            </a:r>
            <a:r>
              <a:rPr lang="en-US" sz="1500" dirty="0"/>
              <a:t>for any expense costing $75.00 or more must be </a:t>
            </a:r>
            <a:r>
              <a:rPr lang="en-US" sz="1500" dirty="0" smtClean="0"/>
              <a:t>provided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500" dirty="0" smtClean="0"/>
              <a:t>All expenses MUST be annotated on 1351-2 in block 18</a:t>
            </a:r>
            <a:endParaRPr lang="en-US" sz="1500" dirty="0"/>
          </a:p>
          <a:p>
            <a:pPr>
              <a:buFont typeface="Wingdings" panose="05000000000000000000" pitchFamily="2" charset="2"/>
              <a:buChar char="q"/>
            </a:pPr>
            <a:endParaRPr lang="en-US" sz="800" b="1" dirty="0" smtClean="0"/>
          </a:p>
          <a:p>
            <a:pPr>
              <a:buFont typeface="Wingdings" panose="05000000000000000000" pitchFamily="2" charset="2"/>
              <a:buChar char="q"/>
            </a:pPr>
            <a:r>
              <a:rPr lang="en-US" sz="1600" b="1" dirty="0" smtClean="0"/>
              <a:t>What </a:t>
            </a:r>
            <a:r>
              <a:rPr lang="en-US" sz="1600" b="1" dirty="0"/>
              <a:t>expenses are </a:t>
            </a:r>
            <a:r>
              <a:rPr lang="en-US" sz="1600" b="1" u="sng" dirty="0" smtClean="0"/>
              <a:t>not</a:t>
            </a:r>
            <a:r>
              <a:rPr lang="en-US" sz="1600" b="1" dirty="0" smtClean="0"/>
              <a:t> </a:t>
            </a:r>
            <a:r>
              <a:rPr lang="en-US" sz="1600" b="1" dirty="0" smtClean="0"/>
              <a:t>reimbursable?</a:t>
            </a:r>
            <a:endParaRPr lang="en-US" sz="1600" b="1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500" dirty="0"/>
              <a:t>F</a:t>
            </a:r>
            <a:r>
              <a:rPr lang="en-US" sz="1500" dirty="0" smtClean="0"/>
              <a:t>ood</a:t>
            </a:r>
            <a:endParaRPr lang="en-US" sz="15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500" dirty="0"/>
              <a:t>G</a:t>
            </a:r>
            <a:r>
              <a:rPr lang="en-US" sz="1500" dirty="0" smtClean="0"/>
              <a:t>as</a:t>
            </a:r>
            <a:endParaRPr lang="en-US" sz="15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500" dirty="0" smtClean="0"/>
              <a:t>Any </a:t>
            </a:r>
            <a:r>
              <a:rPr lang="en-US" sz="1500" dirty="0" smtClean="0"/>
              <a:t>expense $75.00 or more without a valid receipt </a:t>
            </a:r>
          </a:p>
          <a:p>
            <a:pPr>
              <a:buFont typeface="Wingdings" panose="05000000000000000000" pitchFamily="2" charset="2"/>
              <a:buChar char="q"/>
            </a:pPr>
            <a:endParaRPr lang="en-US" sz="800" b="1" dirty="0" smtClean="0"/>
          </a:p>
          <a:p>
            <a:pPr>
              <a:buFont typeface="Wingdings" panose="05000000000000000000" pitchFamily="2" charset="2"/>
              <a:buChar char="q"/>
            </a:pPr>
            <a:r>
              <a:rPr lang="en-US" sz="1600" b="1" dirty="0" smtClean="0"/>
              <a:t>What are the requirements for receipts?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500" dirty="0" smtClean="0"/>
              <a:t>Legibly written/printed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500" dirty="0" smtClean="0"/>
              <a:t>Name of vendor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500" dirty="0" smtClean="0"/>
              <a:t>Date the good/service was provided/purchased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500" dirty="0" smtClean="0"/>
              <a:t>Price of the good/service purchased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500" dirty="0" smtClean="0"/>
              <a:t>Total amount due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500" dirty="0" smtClean="0"/>
              <a:t>Indication that the total amount due was paid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500" dirty="0" smtClean="0"/>
              <a:t>Include bank statement showing expense was purchased to prevent issues</a:t>
            </a:r>
          </a:p>
          <a:p>
            <a:pPr lvl="1">
              <a:buFont typeface="Wingdings" panose="05000000000000000000" pitchFamily="2" charset="2"/>
              <a:buChar char="§"/>
            </a:pPr>
            <a:endParaRPr lang="en-US" sz="1500" dirty="0" smtClean="0"/>
          </a:p>
          <a:p>
            <a:pPr lvl="1">
              <a:buFont typeface="Wingdings" panose="05000000000000000000" pitchFamily="2" charset="2"/>
              <a:buChar char="§"/>
            </a:pPr>
            <a:endParaRPr lang="en-US" sz="1500" b="1" dirty="0" smtClean="0"/>
          </a:p>
          <a:p>
            <a:pPr lvl="1">
              <a:buFont typeface="Wingdings" panose="05000000000000000000" pitchFamily="2" charset="2"/>
              <a:buChar char="§"/>
            </a:pPr>
            <a:endParaRPr lang="en-US" sz="1500" dirty="0">
              <a:latin typeface="Calibri (Body)"/>
            </a:endParaRPr>
          </a:p>
          <a:p>
            <a:pPr marL="0" indent="0">
              <a:buNone/>
            </a:pPr>
            <a:endParaRPr lang="en-US" sz="15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4178" y="0"/>
            <a:ext cx="2151187" cy="6850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621619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1061415" y="0"/>
            <a:ext cx="8229600" cy="914400"/>
          </a:xfrm>
        </p:spPr>
        <p:txBody>
          <a:bodyPr>
            <a:normAutofit/>
          </a:bodyPr>
          <a:lstStyle/>
          <a:p>
            <a:r>
              <a:rPr lang="en-US" sz="3200" b="1" u="sng" dirty="0" smtClean="0"/>
              <a:t>MODES OF TRAVEL (POV)</a:t>
            </a:r>
            <a:endParaRPr lang="en-US" sz="3200" b="1" u="sng" dirty="0"/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2050174" y="914400"/>
            <a:ext cx="6941426" cy="5943600"/>
          </a:xfrm>
        </p:spPr>
        <p:txBody>
          <a:bodyPr>
            <a:no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1500" b="1" dirty="0"/>
              <a:t>What </a:t>
            </a:r>
            <a:r>
              <a:rPr lang="en-US" sz="1500" b="1" dirty="0" smtClean="0"/>
              <a:t>modes of travel can be used?</a:t>
            </a:r>
            <a:endParaRPr lang="en-US" sz="1500" b="1" dirty="0"/>
          </a:p>
          <a:p>
            <a:pPr marL="742950" lvl="2" indent="-285750">
              <a:buFont typeface="Wingdings" panose="05000000000000000000" pitchFamily="2" charset="2"/>
              <a:buChar char="§"/>
            </a:pPr>
            <a:r>
              <a:rPr lang="en-US" sz="1400" dirty="0" smtClean="0"/>
              <a:t>Depending on what is authorized in the </a:t>
            </a:r>
            <a:r>
              <a:rPr lang="en-US" sz="1400" dirty="0" err="1" smtClean="0"/>
              <a:t>mbrs</a:t>
            </a:r>
            <a:r>
              <a:rPr lang="en-US" sz="1400" dirty="0" smtClean="0"/>
              <a:t> orders, a </a:t>
            </a:r>
            <a:r>
              <a:rPr lang="en-US" sz="1400" dirty="0" err="1" smtClean="0"/>
              <a:t>mbr</a:t>
            </a:r>
            <a:r>
              <a:rPr lang="en-US" sz="1400" dirty="0" smtClean="0"/>
              <a:t> may elect to travel by:</a:t>
            </a:r>
            <a:endParaRPr lang="en-US" sz="1400" dirty="0"/>
          </a:p>
          <a:p>
            <a:pPr marL="914400" lvl="2" indent="0">
              <a:buNone/>
            </a:pPr>
            <a:r>
              <a:rPr lang="en-US" sz="1400" dirty="0" smtClean="0">
                <a:solidFill>
                  <a:prstClr val="black"/>
                </a:solidFill>
              </a:rPr>
              <a:t>- Personally owned vehicle (POV)</a:t>
            </a:r>
          </a:p>
          <a:p>
            <a:pPr marL="914400" lvl="2" indent="0">
              <a:buNone/>
            </a:pPr>
            <a:r>
              <a:rPr lang="en-US" sz="1400" dirty="0" smtClean="0">
                <a:solidFill>
                  <a:prstClr val="black"/>
                </a:solidFill>
              </a:rPr>
              <a:t>- Commercial transportation (ex: air, bus, rail)</a:t>
            </a:r>
          </a:p>
          <a:p>
            <a:pPr marL="914400" lvl="2" indent="0">
              <a:buNone/>
            </a:pPr>
            <a:r>
              <a:rPr lang="en-US" sz="1400" dirty="0" smtClean="0">
                <a:solidFill>
                  <a:prstClr val="black"/>
                </a:solidFill>
              </a:rPr>
              <a:t>- Transportation purchased by the government </a:t>
            </a:r>
          </a:p>
          <a:p>
            <a:pPr lvl="2">
              <a:buFontTx/>
              <a:buChar char="-"/>
            </a:pPr>
            <a:endParaRPr lang="en-US" sz="1000" dirty="0" smtClean="0">
              <a:solidFill>
                <a:prstClr val="black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1500" b="1" dirty="0" smtClean="0"/>
              <a:t>What should a </a:t>
            </a:r>
            <a:r>
              <a:rPr lang="en-US" sz="1500" b="1" dirty="0" err="1" smtClean="0"/>
              <a:t>mbr</a:t>
            </a:r>
            <a:r>
              <a:rPr lang="en-US" sz="1500" b="1" dirty="0" smtClean="0"/>
              <a:t> expect when traveling by POV?</a:t>
            </a:r>
          </a:p>
          <a:p>
            <a:pPr marL="742950" lvl="2" indent="-285750">
              <a:buFont typeface="Wingdings" panose="05000000000000000000" pitchFamily="2" charset="2"/>
              <a:buChar char="§"/>
            </a:pPr>
            <a:r>
              <a:rPr lang="en-US" sz="1400" dirty="0" err="1"/>
              <a:t>Mbr</a:t>
            </a:r>
            <a:r>
              <a:rPr lang="en-US" sz="1400" dirty="0"/>
              <a:t> will receive $0.17 per mile </a:t>
            </a:r>
            <a:r>
              <a:rPr lang="en-US" sz="1400" dirty="0" smtClean="0"/>
              <a:t>traveled.</a:t>
            </a:r>
            <a:endParaRPr lang="en-US" sz="1400" dirty="0"/>
          </a:p>
          <a:p>
            <a:pPr marL="742950" lvl="2" indent="-285750">
              <a:buFont typeface="Wingdings" panose="05000000000000000000" pitchFamily="2" charset="2"/>
              <a:buChar char="§"/>
            </a:pPr>
            <a:r>
              <a:rPr lang="en-US" sz="1400" dirty="0" smtClean="0"/>
              <a:t>Travelers will be reimbursed travel per diem for each authorized travel day used which covers the cost of daily lodging and meals.</a:t>
            </a:r>
          </a:p>
          <a:p>
            <a:pPr marL="1200150" lvl="3" indent="-285750">
              <a:buFont typeface="Wingdings" panose="05000000000000000000" pitchFamily="2" charset="2"/>
              <a:buChar char="§"/>
            </a:pPr>
            <a:r>
              <a:rPr lang="en-US" sz="1400" dirty="0" err="1" smtClean="0"/>
              <a:t>Mbr</a:t>
            </a:r>
            <a:r>
              <a:rPr lang="en-US" sz="1400" dirty="0" smtClean="0"/>
              <a:t>: </a:t>
            </a:r>
            <a:r>
              <a:rPr lang="en-US" sz="1400" b="1" dirty="0" smtClean="0"/>
              <a:t>$144.00</a:t>
            </a:r>
          </a:p>
          <a:p>
            <a:pPr marL="1200150" lvl="3" indent="-285750">
              <a:buFont typeface="Wingdings" panose="05000000000000000000" pitchFamily="2" charset="2"/>
              <a:buChar char="§"/>
            </a:pPr>
            <a:r>
              <a:rPr lang="en-US" sz="1400" dirty="0" err="1" smtClean="0"/>
              <a:t>Depns</a:t>
            </a:r>
            <a:r>
              <a:rPr lang="en-US" sz="1400" dirty="0" smtClean="0"/>
              <a:t> 12 and over: </a:t>
            </a:r>
            <a:r>
              <a:rPr lang="en-US" sz="1400" b="1" dirty="0" smtClean="0"/>
              <a:t>$108.00 </a:t>
            </a:r>
          </a:p>
          <a:p>
            <a:pPr marL="1200150" lvl="3" indent="-285750">
              <a:buFont typeface="Wingdings" panose="05000000000000000000" pitchFamily="2" charset="2"/>
              <a:buChar char="§"/>
            </a:pPr>
            <a:r>
              <a:rPr lang="en-US" sz="1400" dirty="0" err="1" smtClean="0"/>
              <a:t>Depns</a:t>
            </a:r>
            <a:r>
              <a:rPr lang="en-US" sz="1400" dirty="0" smtClean="0"/>
              <a:t> 11 and under: </a:t>
            </a:r>
            <a:r>
              <a:rPr lang="en-US" sz="1400" b="1" dirty="0" smtClean="0"/>
              <a:t>$72.00 </a:t>
            </a:r>
          </a:p>
          <a:p>
            <a:pPr marL="1200150" lvl="3" indent="-285750">
              <a:buFont typeface="Wingdings" panose="05000000000000000000" pitchFamily="2" charset="2"/>
              <a:buChar char="§"/>
            </a:pPr>
            <a:r>
              <a:rPr lang="en-US" sz="1400" dirty="0" smtClean="0"/>
              <a:t>If </a:t>
            </a:r>
            <a:r>
              <a:rPr lang="en-US" sz="1400" dirty="0" err="1" smtClean="0"/>
              <a:t>depns</a:t>
            </a:r>
            <a:r>
              <a:rPr lang="en-US" sz="1400" dirty="0" smtClean="0"/>
              <a:t> travel on separate dates, the spouse or (1) </a:t>
            </a:r>
            <a:r>
              <a:rPr lang="en-US" sz="1400" dirty="0" err="1" smtClean="0"/>
              <a:t>depn</a:t>
            </a:r>
            <a:r>
              <a:rPr lang="en-US" sz="1400" dirty="0" smtClean="0"/>
              <a:t> driver will receive the full rate of </a:t>
            </a:r>
            <a:r>
              <a:rPr lang="en-US" sz="1400" b="1" dirty="0" smtClean="0"/>
              <a:t>$144.00</a:t>
            </a:r>
          </a:p>
          <a:p>
            <a:pPr marL="1200150" lvl="3" indent="-285750">
              <a:buFont typeface="Wingdings" panose="05000000000000000000" pitchFamily="2" charset="2"/>
              <a:buChar char="§"/>
            </a:pPr>
            <a:endParaRPr lang="en-US" sz="1000" b="1" dirty="0" smtClean="0"/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1500" b="1" dirty="0" smtClean="0"/>
              <a:t>What if I am authorized (8) travel days from </a:t>
            </a:r>
            <a:r>
              <a:rPr lang="en-US" sz="1500" b="1" dirty="0" smtClean="0"/>
              <a:t>PDS to </a:t>
            </a:r>
            <a:r>
              <a:rPr lang="en-US" sz="1500" b="1" dirty="0" smtClean="0"/>
              <a:t>new address, </a:t>
            </a:r>
            <a:r>
              <a:rPr lang="en-US" sz="1500" b="1" dirty="0" smtClean="0"/>
              <a:t>but </a:t>
            </a:r>
            <a:r>
              <a:rPr lang="en-US" sz="1500" b="1" dirty="0" smtClean="0"/>
              <a:t>complete travel </a:t>
            </a:r>
            <a:r>
              <a:rPr lang="en-US" sz="1500" b="1" dirty="0" smtClean="0"/>
              <a:t>in (4) days?</a:t>
            </a:r>
            <a:endParaRPr lang="en-US" sz="1500" b="1" dirty="0"/>
          </a:p>
          <a:p>
            <a:pPr marL="742950" lvl="2" indent="-285750">
              <a:buFont typeface="Wingdings" panose="05000000000000000000" pitchFamily="2" charset="2"/>
              <a:buChar char="§"/>
            </a:pPr>
            <a:r>
              <a:rPr lang="en-US" sz="1400" dirty="0" smtClean="0">
                <a:solidFill>
                  <a:prstClr val="black"/>
                </a:solidFill>
              </a:rPr>
              <a:t>Travelers </a:t>
            </a:r>
            <a:r>
              <a:rPr lang="en-US" sz="1400" dirty="0">
                <a:solidFill>
                  <a:prstClr val="black"/>
                </a:solidFill>
              </a:rPr>
              <a:t>will be limited to actual travel days </a:t>
            </a:r>
            <a:r>
              <a:rPr lang="en-US" sz="1400" dirty="0" smtClean="0">
                <a:solidFill>
                  <a:prstClr val="black"/>
                </a:solidFill>
              </a:rPr>
              <a:t>utilized meaning DTOD determined travel distance from </a:t>
            </a:r>
            <a:r>
              <a:rPr lang="en-US" sz="1400" dirty="0" smtClean="0">
                <a:solidFill>
                  <a:prstClr val="black"/>
                </a:solidFill>
              </a:rPr>
              <a:t>the (2) </a:t>
            </a:r>
            <a:r>
              <a:rPr lang="en-US" sz="1400" dirty="0" smtClean="0">
                <a:solidFill>
                  <a:prstClr val="black"/>
                </a:solidFill>
              </a:rPr>
              <a:t>locations is</a:t>
            </a:r>
            <a:r>
              <a:rPr lang="en-US" sz="1400" dirty="0" smtClean="0">
                <a:solidFill>
                  <a:prstClr val="black"/>
                </a:solidFill>
              </a:rPr>
              <a:t> over 2,501 </a:t>
            </a:r>
            <a:r>
              <a:rPr lang="en-US" sz="1400" dirty="0" smtClean="0">
                <a:solidFill>
                  <a:prstClr val="black"/>
                </a:solidFill>
              </a:rPr>
              <a:t>miles which allowed (8) travel days. If </a:t>
            </a:r>
            <a:r>
              <a:rPr lang="en-US" sz="1400" dirty="0" err="1" smtClean="0">
                <a:solidFill>
                  <a:prstClr val="black"/>
                </a:solidFill>
              </a:rPr>
              <a:t>mbr</a:t>
            </a:r>
            <a:r>
              <a:rPr lang="en-US" sz="1400" dirty="0" smtClean="0">
                <a:solidFill>
                  <a:prstClr val="black"/>
                </a:solidFill>
              </a:rPr>
              <a:t> </a:t>
            </a:r>
            <a:r>
              <a:rPr lang="en-US" sz="1400" dirty="0" smtClean="0">
                <a:solidFill>
                  <a:prstClr val="black"/>
                </a:solidFill>
              </a:rPr>
              <a:t>completes travel in </a:t>
            </a:r>
            <a:r>
              <a:rPr lang="en-US" sz="1400" dirty="0" smtClean="0">
                <a:solidFill>
                  <a:prstClr val="black"/>
                </a:solidFill>
              </a:rPr>
              <a:t>(4) days, all travelers will only receive (4) days of travel per diem plus $447.44 for MALT. 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4178" y="0"/>
            <a:ext cx="2151187" cy="6850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214142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1061415" y="0"/>
            <a:ext cx="8229600" cy="914400"/>
          </a:xfrm>
        </p:spPr>
        <p:txBody>
          <a:bodyPr>
            <a:normAutofit/>
          </a:bodyPr>
          <a:lstStyle/>
          <a:p>
            <a:r>
              <a:rPr lang="en-US" sz="3200" b="1" u="sng" dirty="0" smtClean="0"/>
              <a:t>MODES OF TRAVEL (COMMERICAL)</a:t>
            </a:r>
            <a:endParaRPr lang="en-US" sz="3200" b="1" u="sng" dirty="0"/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2060809" y="914400"/>
            <a:ext cx="6930791" cy="5638800"/>
          </a:xfrm>
        </p:spPr>
        <p:txBody>
          <a:bodyPr>
            <a:no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1600" b="1" dirty="0"/>
              <a:t>What should a </a:t>
            </a:r>
            <a:r>
              <a:rPr lang="en-US" sz="1600" b="1" dirty="0" err="1"/>
              <a:t>mbr</a:t>
            </a:r>
            <a:r>
              <a:rPr lang="en-US" sz="1600" b="1" dirty="0"/>
              <a:t> expect when traveling by </a:t>
            </a:r>
            <a:r>
              <a:rPr lang="en-US" sz="1600" b="1" dirty="0" smtClean="0"/>
              <a:t>commercial transportation?</a:t>
            </a:r>
            <a:endParaRPr lang="en-US" sz="1600" b="1" dirty="0"/>
          </a:p>
          <a:p>
            <a:pPr marL="742950" lvl="2" indent="-285750">
              <a:buFont typeface="Wingdings" panose="05000000000000000000" pitchFamily="2" charset="2"/>
              <a:buChar char="§"/>
            </a:pPr>
            <a:r>
              <a:rPr lang="en-US" sz="1400" dirty="0" err="1"/>
              <a:t>Mbr</a:t>
            </a:r>
            <a:r>
              <a:rPr lang="en-US" sz="1400" dirty="0"/>
              <a:t> will receive </a:t>
            </a:r>
            <a:r>
              <a:rPr lang="en-US" sz="1400" dirty="0" smtClean="0"/>
              <a:t>(1) day </a:t>
            </a:r>
            <a:r>
              <a:rPr lang="en-US" sz="1400" dirty="0"/>
              <a:t>of commercial per diem </a:t>
            </a:r>
            <a:r>
              <a:rPr lang="en-US" sz="1400" dirty="0" smtClean="0"/>
              <a:t>regardless of how </a:t>
            </a:r>
            <a:r>
              <a:rPr lang="en-US" sz="1400" dirty="0"/>
              <a:t>many travel days </a:t>
            </a:r>
            <a:r>
              <a:rPr lang="en-US" sz="1400" dirty="0" smtClean="0"/>
              <a:t>used</a:t>
            </a:r>
            <a:r>
              <a:rPr lang="en-US" sz="1400" dirty="0"/>
              <a:t>. </a:t>
            </a:r>
          </a:p>
          <a:p>
            <a:pPr marL="742950" lvl="2" indent="-285750">
              <a:buFont typeface="Wingdings" panose="05000000000000000000" pitchFamily="2" charset="2"/>
              <a:buChar char="§"/>
            </a:pPr>
            <a:r>
              <a:rPr lang="en-US" sz="1400" dirty="0" err="1" smtClean="0">
                <a:solidFill>
                  <a:prstClr val="black"/>
                </a:solidFill>
              </a:rPr>
              <a:t>Mbr</a:t>
            </a:r>
            <a:r>
              <a:rPr lang="en-US" sz="1400" dirty="0" smtClean="0">
                <a:solidFill>
                  <a:prstClr val="black"/>
                </a:solidFill>
              </a:rPr>
              <a:t> may be reimbursed airfare if claimed on 1351-2 and provides a valid receipt.</a:t>
            </a:r>
          </a:p>
          <a:p>
            <a:pPr marL="742950" lvl="2" indent="-285750">
              <a:buFont typeface="Wingdings" panose="05000000000000000000" pitchFamily="2" charset="2"/>
              <a:buChar char="§"/>
            </a:pPr>
            <a:r>
              <a:rPr lang="en-US" sz="1400" dirty="0" err="1" smtClean="0">
                <a:solidFill>
                  <a:prstClr val="black"/>
                </a:solidFill>
              </a:rPr>
              <a:t>Mbr</a:t>
            </a:r>
            <a:r>
              <a:rPr lang="en-US" sz="1400" dirty="0" smtClean="0">
                <a:solidFill>
                  <a:prstClr val="black"/>
                </a:solidFill>
              </a:rPr>
              <a:t> will be limited to the GTR cost of the flight meaning if </a:t>
            </a:r>
            <a:r>
              <a:rPr lang="en-US" sz="1400" dirty="0" err="1" smtClean="0">
                <a:solidFill>
                  <a:prstClr val="black"/>
                </a:solidFill>
              </a:rPr>
              <a:t>mbr</a:t>
            </a:r>
            <a:r>
              <a:rPr lang="en-US" sz="1400" dirty="0" smtClean="0">
                <a:solidFill>
                  <a:prstClr val="black"/>
                </a:solidFill>
              </a:rPr>
              <a:t> purchased flight for $900, but the government could have purchased the flight for $750 then </a:t>
            </a:r>
            <a:r>
              <a:rPr lang="en-US" sz="1400" dirty="0" err="1" smtClean="0">
                <a:solidFill>
                  <a:prstClr val="black"/>
                </a:solidFill>
              </a:rPr>
              <a:t>mbr</a:t>
            </a:r>
            <a:r>
              <a:rPr lang="en-US" sz="1400" dirty="0" smtClean="0">
                <a:solidFill>
                  <a:prstClr val="black"/>
                </a:solidFill>
              </a:rPr>
              <a:t> will only receive $750.</a:t>
            </a:r>
          </a:p>
          <a:p>
            <a:pPr marL="742950" lvl="2" indent="-285750">
              <a:buFont typeface="Wingdings" panose="05000000000000000000" pitchFamily="2" charset="2"/>
              <a:buChar char="§"/>
            </a:pPr>
            <a:r>
              <a:rPr lang="en-US" sz="1400" dirty="0" smtClean="0">
                <a:solidFill>
                  <a:prstClr val="black"/>
                </a:solidFill>
              </a:rPr>
              <a:t>To compare GTR costs visit:</a:t>
            </a:r>
          </a:p>
          <a:p>
            <a:pPr marL="457200" lvl="2" indent="0">
              <a:buNone/>
            </a:pPr>
            <a:r>
              <a:rPr lang="en-US" sz="1400" dirty="0" smtClean="0">
                <a:solidFill>
                  <a:prstClr val="black"/>
                </a:solidFill>
              </a:rPr>
              <a:t>	</a:t>
            </a:r>
            <a:r>
              <a:rPr lang="en-US" sz="1400" dirty="0" smtClean="0">
                <a:solidFill>
                  <a:prstClr val="black"/>
                </a:solidFill>
                <a:hlinkClick r:id="rId2"/>
              </a:rPr>
              <a:t>https</a:t>
            </a:r>
            <a:r>
              <a:rPr lang="en-US" sz="1400" dirty="0">
                <a:solidFill>
                  <a:prstClr val="black"/>
                </a:solidFill>
                <a:hlinkClick r:id="rId2"/>
              </a:rPr>
              <a:t>://</a:t>
            </a:r>
            <a:r>
              <a:rPr lang="en-US" sz="1400" dirty="0" smtClean="0">
                <a:solidFill>
                  <a:prstClr val="black"/>
                </a:solidFill>
                <a:hlinkClick r:id="rId2"/>
              </a:rPr>
              <a:t>cpsearch.fas.gsa.gov/cpsearch/search.do?method=enter</a:t>
            </a:r>
            <a:endParaRPr lang="en-US" sz="1400" dirty="0" smtClean="0">
              <a:solidFill>
                <a:prstClr val="black"/>
              </a:solidFill>
            </a:endParaRPr>
          </a:p>
          <a:p>
            <a:pPr marL="457200" lvl="2" indent="0">
              <a:buNone/>
            </a:pPr>
            <a:endParaRPr lang="en-US" sz="1500" dirty="0">
              <a:solidFill>
                <a:prstClr val="black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1600" b="1" dirty="0"/>
              <a:t>What should a </a:t>
            </a:r>
            <a:r>
              <a:rPr lang="en-US" sz="1600" b="1" dirty="0" err="1"/>
              <a:t>mbr</a:t>
            </a:r>
            <a:r>
              <a:rPr lang="en-US" sz="1600" b="1" dirty="0"/>
              <a:t> expect when traveling by </a:t>
            </a:r>
            <a:r>
              <a:rPr lang="en-US" sz="1600" b="1" dirty="0" smtClean="0"/>
              <a:t>transportation purchased by the government?</a:t>
            </a:r>
            <a:endParaRPr lang="en-US" sz="1600" b="1" dirty="0"/>
          </a:p>
          <a:p>
            <a:pPr marL="742950" lvl="2" indent="-285750">
              <a:buFont typeface="Wingdings" panose="05000000000000000000" pitchFamily="2" charset="2"/>
              <a:buChar char="§"/>
            </a:pPr>
            <a:r>
              <a:rPr lang="en-US" sz="1400" dirty="0" err="1"/>
              <a:t>Mbr</a:t>
            </a:r>
            <a:r>
              <a:rPr lang="en-US" sz="1400" dirty="0"/>
              <a:t> </a:t>
            </a:r>
            <a:r>
              <a:rPr lang="en-US" sz="1400" dirty="0" smtClean="0"/>
              <a:t>may receive up to (2) days of commercial per diem depending on how many travel days </a:t>
            </a:r>
            <a:r>
              <a:rPr lang="en-US" sz="1400" dirty="0" err="1" smtClean="0"/>
              <a:t>mbr</a:t>
            </a:r>
            <a:r>
              <a:rPr lang="en-US" sz="1400" dirty="0" smtClean="0"/>
              <a:t> used. </a:t>
            </a:r>
            <a:endParaRPr lang="en-US" sz="1400" dirty="0"/>
          </a:p>
          <a:p>
            <a:pPr marL="742950" lvl="2" indent="-285750">
              <a:buFont typeface="Wingdings" panose="05000000000000000000" pitchFamily="2" charset="2"/>
              <a:buChar char="§"/>
            </a:pPr>
            <a:r>
              <a:rPr lang="en-US" sz="1400" dirty="0" err="1">
                <a:solidFill>
                  <a:prstClr val="black"/>
                </a:solidFill>
              </a:rPr>
              <a:t>Mbr</a:t>
            </a:r>
            <a:r>
              <a:rPr lang="en-US" sz="1400" dirty="0">
                <a:solidFill>
                  <a:prstClr val="black"/>
                </a:solidFill>
              </a:rPr>
              <a:t> </a:t>
            </a:r>
            <a:r>
              <a:rPr lang="en-US" sz="1400" dirty="0" smtClean="0">
                <a:solidFill>
                  <a:prstClr val="black"/>
                </a:solidFill>
              </a:rPr>
              <a:t>will not be reimbursed airfare. </a:t>
            </a:r>
            <a:endParaRPr lang="en-US" sz="1400" dirty="0">
              <a:solidFill>
                <a:prstClr val="black"/>
              </a:solidFill>
            </a:endParaRPr>
          </a:p>
          <a:p>
            <a:pPr marL="742950" lvl="2" indent="-285750">
              <a:buFont typeface="Wingdings" panose="05000000000000000000" pitchFamily="2" charset="2"/>
              <a:buChar char="§"/>
            </a:pPr>
            <a:endParaRPr lang="en-US" sz="1500" dirty="0" smtClean="0">
              <a:solidFill>
                <a:prstClr val="black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1600" b="1" dirty="0" smtClean="0"/>
              <a:t>Where do I find the rates for commercial per diem?</a:t>
            </a:r>
            <a:endParaRPr lang="en-US" sz="1600" dirty="0" smtClean="0"/>
          </a:p>
          <a:p>
            <a:pPr marL="742950" lvl="2" indent="-285750">
              <a:buFont typeface="Wingdings" panose="05000000000000000000" pitchFamily="2" charset="2"/>
              <a:buChar char="§"/>
            </a:pPr>
            <a:r>
              <a:rPr lang="en-US" sz="1400" dirty="0" smtClean="0">
                <a:hlinkClick r:id="rId3"/>
              </a:rPr>
              <a:t>https</a:t>
            </a:r>
            <a:r>
              <a:rPr lang="en-US" sz="1400" dirty="0">
                <a:hlinkClick r:id="rId3"/>
              </a:rPr>
              <a:t>://</a:t>
            </a:r>
            <a:r>
              <a:rPr lang="en-US" sz="1400" dirty="0" smtClean="0">
                <a:hlinkClick r:id="rId3"/>
              </a:rPr>
              <a:t>www.defensetravel.dod.mil/site/perdiemCalc.cfm</a:t>
            </a:r>
            <a:endParaRPr lang="en-US" sz="1400" dirty="0" smtClean="0"/>
          </a:p>
          <a:p>
            <a:pPr marL="742950" lvl="2" indent="-285750">
              <a:buFont typeface="Wingdings" panose="05000000000000000000" pitchFamily="2" charset="2"/>
              <a:buChar char="§"/>
            </a:pPr>
            <a:r>
              <a:rPr lang="en-US" sz="1400" dirty="0">
                <a:solidFill>
                  <a:prstClr val="black"/>
                </a:solidFill>
              </a:rPr>
              <a:t>Y</a:t>
            </a:r>
            <a:r>
              <a:rPr lang="en-US" sz="1400" dirty="0" smtClean="0">
                <a:solidFill>
                  <a:prstClr val="black"/>
                </a:solidFill>
              </a:rPr>
              <a:t>ou will only receive 75% of commercial per diem on the </a:t>
            </a:r>
            <a:r>
              <a:rPr lang="en-US" sz="1400" u="sng" dirty="0" smtClean="0">
                <a:solidFill>
                  <a:prstClr val="black"/>
                </a:solidFill>
              </a:rPr>
              <a:t>day of departure </a:t>
            </a:r>
            <a:r>
              <a:rPr lang="en-US" sz="1400" dirty="0" smtClean="0">
                <a:solidFill>
                  <a:prstClr val="black"/>
                </a:solidFill>
              </a:rPr>
              <a:t>from </a:t>
            </a:r>
            <a:r>
              <a:rPr lang="en-US" sz="1400" dirty="0" smtClean="0">
                <a:solidFill>
                  <a:prstClr val="black"/>
                </a:solidFill>
              </a:rPr>
              <a:t>PDS </a:t>
            </a:r>
            <a:r>
              <a:rPr lang="en-US" sz="1400" dirty="0" smtClean="0">
                <a:solidFill>
                  <a:prstClr val="black"/>
                </a:solidFill>
              </a:rPr>
              <a:t>and the </a:t>
            </a:r>
            <a:r>
              <a:rPr lang="en-US" sz="1400" u="sng" dirty="0" smtClean="0">
                <a:solidFill>
                  <a:prstClr val="black"/>
                </a:solidFill>
              </a:rPr>
              <a:t>day of arrival </a:t>
            </a:r>
            <a:r>
              <a:rPr lang="en-US" sz="1400" dirty="0" smtClean="0">
                <a:solidFill>
                  <a:prstClr val="black"/>
                </a:solidFill>
              </a:rPr>
              <a:t>to </a:t>
            </a:r>
            <a:r>
              <a:rPr lang="en-US" sz="1400" dirty="0" smtClean="0">
                <a:solidFill>
                  <a:prstClr val="black"/>
                </a:solidFill>
              </a:rPr>
              <a:t>new address. </a:t>
            </a:r>
            <a:endParaRPr lang="en-US" sz="1400" dirty="0" smtClean="0">
              <a:solidFill>
                <a:prstClr val="black"/>
              </a:solidFill>
            </a:endParaRPr>
          </a:p>
          <a:p>
            <a:pPr lvl="2">
              <a:buFont typeface="Wingdings" panose="05000000000000000000" pitchFamily="2" charset="2"/>
              <a:buChar char="§"/>
            </a:pPr>
            <a:endParaRPr lang="en-US" sz="500" dirty="0" smtClean="0">
              <a:solidFill>
                <a:prstClr val="black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4178" y="0"/>
            <a:ext cx="2151187" cy="6850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788675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1061415" y="0"/>
            <a:ext cx="8229600" cy="914400"/>
          </a:xfrm>
        </p:spPr>
        <p:txBody>
          <a:bodyPr>
            <a:normAutofit/>
          </a:bodyPr>
          <a:lstStyle/>
          <a:p>
            <a:r>
              <a:rPr lang="en-US" sz="3200" b="1" u="sng" dirty="0" smtClean="0"/>
              <a:t>MODES OF TRAVEL (MIXED)</a:t>
            </a:r>
            <a:endParaRPr lang="en-US" sz="3200" b="1" u="sng" dirty="0"/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2060809" y="838200"/>
            <a:ext cx="7083191" cy="5638800"/>
          </a:xfrm>
        </p:spPr>
        <p:txBody>
          <a:bodyPr>
            <a:no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1600" b="1" dirty="0"/>
              <a:t>What if I use more than one mode of travel?</a:t>
            </a:r>
            <a:endParaRPr lang="en-US" sz="1600" dirty="0"/>
          </a:p>
          <a:p>
            <a:pPr marL="742950" lvl="2" indent="-285750">
              <a:buFont typeface="Wingdings" panose="05000000000000000000" pitchFamily="2" charset="2"/>
              <a:buChar char="§"/>
            </a:pPr>
            <a:r>
              <a:rPr lang="en-US" sz="1500" dirty="0"/>
              <a:t>Using more than one mode of travel from one PDS to the other is </a:t>
            </a:r>
            <a:r>
              <a:rPr lang="en-US" sz="1500" dirty="0" smtClean="0"/>
              <a:t>known </a:t>
            </a:r>
            <a:r>
              <a:rPr lang="en-US" sz="1500" dirty="0"/>
              <a:t>as mixed modes. </a:t>
            </a:r>
            <a:r>
              <a:rPr lang="en-US" sz="1500" dirty="0" smtClean="0"/>
              <a:t>If authorized in orders, you can travel to your new </a:t>
            </a:r>
            <a:r>
              <a:rPr lang="en-US" sz="1500" dirty="0" smtClean="0"/>
              <a:t>address </a:t>
            </a:r>
            <a:r>
              <a:rPr lang="en-US" sz="1500" dirty="0" smtClean="0"/>
              <a:t>by more than one mode (normally POV and commercial air).</a:t>
            </a:r>
            <a:endParaRPr lang="en-US" sz="1500" dirty="0"/>
          </a:p>
          <a:p>
            <a:pPr marL="457200" lvl="2" indent="0">
              <a:buNone/>
            </a:pPr>
            <a:endParaRPr lang="en-US" sz="900" dirty="0">
              <a:solidFill>
                <a:prstClr val="black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1600" b="1" dirty="0" smtClean="0"/>
              <a:t>How will my travel reimbursement be calculated?</a:t>
            </a:r>
          </a:p>
          <a:p>
            <a:pPr marL="742950" lvl="2" indent="-285750">
              <a:buFont typeface="Wingdings" panose="05000000000000000000" pitchFamily="2" charset="2"/>
              <a:buChar char="§"/>
            </a:pPr>
            <a:r>
              <a:rPr lang="en-US" sz="1500" dirty="0" smtClean="0">
                <a:solidFill>
                  <a:prstClr val="black"/>
                </a:solidFill>
              </a:rPr>
              <a:t>Total reimbursement for POV and commercial travel </a:t>
            </a:r>
            <a:r>
              <a:rPr lang="en-US" sz="1500" u="sng" dirty="0" smtClean="0">
                <a:solidFill>
                  <a:prstClr val="black"/>
                </a:solidFill>
              </a:rPr>
              <a:t>cannot</a:t>
            </a:r>
            <a:r>
              <a:rPr lang="en-US" sz="1500" dirty="0" smtClean="0">
                <a:solidFill>
                  <a:prstClr val="black"/>
                </a:solidFill>
              </a:rPr>
              <a:t> be more than the total cost of MALT which is the amount the </a:t>
            </a:r>
            <a:r>
              <a:rPr lang="en-US" sz="1500" dirty="0" err="1" smtClean="0">
                <a:solidFill>
                  <a:prstClr val="black"/>
                </a:solidFill>
              </a:rPr>
              <a:t>mbr</a:t>
            </a:r>
            <a:r>
              <a:rPr lang="en-US" sz="1500" dirty="0" smtClean="0">
                <a:solidFill>
                  <a:prstClr val="black"/>
                </a:solidFill>
              </a:rPr>
              <a:t> would have received if used their POV only. </a:t>
            </a:r>
          </a:p>
          <a:p>
            <a:pPr marL="742950" lvl="2" indent="-285750">
              <a:buFont typeface="Wingdings" panose="05000000000000000000" pitchFamily="2" charset="2"/>
              <a:buChar char="§"/>
            </a:pPr>
            <a:r>
              <a:rPr lang="en-US" sz="1500" dirty="0" smtClean="0">
                <a:solidFill>
                  <a:prstClr val="black"/>
                </a:solidFill>
              </a:rPr>
              <a:t>The comparison will be </a:t>
            </a:r>
            <a:r>
              <a:rPr lang="en-US" sz="1500" u="sng" dirty="0" smtClean="0">
                <a:solidFill>
                  <a:prstClr val="black"/>
                </a:solidFill>
              </a:rPr>
              <a:t>(actual travel completed -vs- MALT);</a:t>
            </a:r>
            <a:r>
              <a:rPr lang="en-US" sz="1500" dirty="0" smtClean="0">
                <a:solidFill>
                  <a:prstClr val="black"/>
                </a:solidFill>
              </a:rPr>
              <a:t> </a:t>
            </a:r>
            <a:r>
              <a:rPr lang="en-US" sz="1500" dirty="0">
                <a:solidFill>
                  <a:prstClr val="black"/>
                </a:solidFill>
              </a:rPr>
              <a:t>u</a:t>
            </a:r>
            <a:r>
              <a:rPr lang="en-US" sz="1500" dirty="0" smtClean="0">
                <a:solidFill>
                  <a:prstClr val="black"/>
                </a:solidFill>
              </a:rPr>
              <a:t>ltimately paying the cheapest route. </a:t>
            </a:r>
            <a:endParaRPr lang="en-US" sz="1500" u="sng" dirty="0">
              <a:solidFill>
                <a:prstClr val="black"/>
              </a:solidFill>
            </a:endParaRPr>
          </a:p>
          <a:p>
            <a:pPr marL="742950" lvl="2" indent="-285750">
              <a:buFont typeface="Wingdings" panose="05000000000000000000" pitchFamily="2" charset="2"/>
              <a:buChar char="§"/>
            </a:pPr>
            <a:endParaRPr lang="en-US" sz="900" dirty="0" smtClean="0">
              <a:solidFill>
                <a:prstClr val="black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1600" b="1" dirty="0" smtClean="0"/>
              <a:t>How would my travel time be calculated if I used mix modes?</a:t>
            </a:r>
            <a:endParaRPr lang="en-US" sz="1600" dirty="0" smtClean="0"/>
          </a:p>
          <a:p>
            <a:pPr marL="742950" lvl="2" indent="-285750">
              <a:buFont typeface="Wingdings" panose="05000000000000000000" pitchFamily="2" charset="2"/>
              <a:buChar char="§"/>
            </a:pPr>
            <a:r>
              <a:rPr lang="en-US" sz="1500" dirty="0" smtClean="0"/>
              <a:t>Travel time will be calculated by:</a:t>
            </a:r>
          </a:p>
          <a:p>
            <a:pPr marL="742950" lvl="2" indent="-285750">
              <a:buFont typeface="Wingdings" panose="05000000000000000000" pitchFamily="2" charset="2"/>
              <a:buChar char="§"/>
            </a:pPr>
            <a:endParaRPr lang="en-US" sz="500" dirty="0" smtClean="0"/>
          </a:p>
          <a:p>
            <a:pPr marL="0" algn="ctr">
              <a:buNone/>
            </a:pPr>
            <a:r>
              <a:rPr lang="en-US" sz="1600" u="sng" dirty="0" smtClean="0"/>
              <a:t>Travel days </a:t>
            </a:r>
            <a:r>
              <a:rPr lang="en-US" sz="1600" u="sng" dirty="0"/>
              <a:t>authorized for total distance traveled by </a:t>
            </a:r>
            <a:r>
              <a:rPr lang="en-US" sz="1600" u="sng" dirty="0" smtClean="0"/>
              <a:t>POV </a:t>
            </a:r>
            <a:r>
              <a:rPr lang="en-US" sz="1600" dirty="0" smtClean="0"/>
              <a:t>(350 miles = 1 day)</a:t>
            </a:r>
          </a:p>
          <a:p>
            <a:pPr marL="0" algn="ctr">
              <a:buNone/>
            </a:pPr>
            <a:r>
              <a:rPr lang="en-US" sz="1600" dirty="0" smtClean="0"/>
              <a:t>+ </a:t>
            </a:r>
          </a:p>
          <a:p>
            <a:pPr marL="0" algn="ctr">
              <a:buAutoNum type="arabicParenBoth"/>
            </a:pPr>
            <a:r>
              <a:rPr lang="en-US" sz="1600" u="sng" dirty="0" smtClean="0"/>
              <a:t>day of commercial per diem</a:t>
            </a:r>
          </a:p>
          <a:p>
            <a:pPr marL="0" algn="ctr">
              <a:buAutoNum type="arabicParenBoth"/>
            </a:pPr>
            <a:endParaRPr lang="en-US" sz="500" b="1" dirty="0" smtClean="0"/>
          </a:p>
          <a:p>
            <a:pPr marL="742950" lvl="2" indent="-285750">
              <a:buFont typeface="Wingdings" panose="05000000000000000000" pitchFamily="2" charset="2"/>
              <a:buChar char="§"/>
            </a:pPr>
            <a:r>
              <a:rPr lang="en-US" sz="1500" dirty="0"/>
              <a:t>A</a:t>
            </a:r>
            <a:r>
              <a:rPr lang="en-US" sz="1500" dirty="0" smtClean="0"/>
              <a:t>uthorized travel time </a:t>
            </a:r>
            <a:r>
              <a:rPr lang="en-US" sz="1500" u="sng" dirty="0" smtClean="0"/>
              <a:t>cannot</a:t>
            </a:r>
            <a:r>
              <a:rPr lang="en-US" sz="1500" dirty="0" smtClean="0"/>
              <a:t> exceed the time authorized if the </a:t>
            </a:r>
            <a:r>
              <a:rPr lang="en-US" sz="1500" dirty="0" err="1" smtClean="0"/>
              <a:t>mbr</a:t>
            </a:r>
            <a:r>
              <a:rPr lang="en-US" sz="1500" dirty="0" smtClean="0"/>
              <a:t> would have strictly used their POV. </a:t>
            </a:r>
          </a:p>
          <a:p>
            <a:pPr marL="742950" lvl="2" indent="-285750">
              <a:buFont typeface="Wingdings" panose="05000000000000000000" pitchFamily="2" charset="2"/>
              <a:buChar char="§"/>
            </a:pPr>
            <a:endParaRPr lang="en-US" sz="800" dirty="0" smtClean="0"/>
          </a:p>
          <a:p>
            <a:pPr marL="457200" lvl="2" indent="0">
              <a:buNone/>
            </a:pPr>
            <a:r>
              <a:rPr lang="en-US" sz="1400" dirty="0" smtClean="0"/>
              <a:t>Refer to JTR, </a:t>
            </a:r>
            <a:r>
              <a:rPr lang="en-US" sz="1400" dirty="0" err="1" smtClean="0"/>
              <a:t>Ch</a:t>
            </a:r>
            <a:r>
              <a:rPr lang="en-US" sz="1400" dirty="0" smtClean="0"/>
              <a:t> 5: Permanent Duty Travel, Part A: </a:t>
            </a:r>
            <a:r>
              <a:rPr lang="en-US" sz="1400" dirty="0" err="1" smtClean="0"/>
              <a:t>Mbrs</a:t>
            </a:r>
            <a:r>
              <a:rPr lang="en-US" sz="1400" dirty="0" smtClean="0"/>
              <a:t> Only / Sec 2a. </a:t>
            </a:r>
            <a:r>
              <a:rPr lang="en-US" sz="1400" dirty="0" err="1" smtClean="0"/>
              <a:t>Mbr</a:t>
            </a:r>
            <a:r>
              <a:rPr lang="en-US" sz="1400" dirty="0" smtClean="0"/>
              <a:t> Travel and Transportation 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4178" y="0"/>
            <a:ext cx="2151187" cy="6850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25896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1659</TotalTime>
  <Words>1697</Words>
  <Application>Microsoft Office PowerPoint</Application>
  <PresentationFormat>On-screen Show (4:3)</PresentationFormat>
  <Paragraphs>234</Paragraphs>
  <Slides>18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Office Theme</vt:lpstr>
      <vt:lpstr>REGIONAL DISBURSING OFFICE – WEST</vt:lpstr>
      <vt:lpstr>CURRICULUM OVERVIEW</vt:lpstr>
      <vt:lpstr>SEPARATION TERMS </vt:lpstr>
      <vt:lpstr>SEPARATION CATEGORY / RETIREMENT ELIGIBILITY</vt:lpstr>
      <vt:lpstr>TRAVEL ENTITLEMENTS</vt:lpstr>
      <vt:lpstr>REIMBURSABLE EXPENSES</vt:lpstr>
      <vt:lpstr>MODES OF TRAVEL (POV)</vt:lpstr>
      <vt:lpstr>MODES OF TRAVEL (COMMERICAL)</vt:lpstr>
      <vt:lpstr>MODES OF TRAVEL (MIXED)</vt:lpstr>
      <vt:lpstr>ADVANCES / DOCUMENTS REQUIRED</vt:lpstr>
      <vt:lpstr>LEAVE WHILE AWAITING SEPARATION ORDERS</vt:lpstr>
      <vt:lpstr>NAVMC 11060 (SEPARATION/TRAVEL PAY CERT)</vt:lpstr>
      <vt:lpstr>PowerPoint Presentation</vt:lpstr>
      <vt:lpstr>USEFUL INFORMATION</vt:lpstr>
      <vt:lpstr>USEFUL INFORMATION</vt:lpstr>
      <vt:lpstr>TRAVEL CLAIM SUBMISSION</vt:lpstr>
      <vt:lpstr>REFERENCES / POINTS OF CONTACT</vt:lpstr>
      <vt:lpstr>QUESTIONS?</vt:lpstr>
    </vt:vector>
  </TitlesOfParts>
  <Company>NMCI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DEFENSE TRAVEL SYSTEM</dc:title>
  <dc:creator>Gallegos SSgt Alyssa V</dc:creator>
  <cp:lastModifiedBy>Gallegos SSgt Alyssa V</cp:lastModifiedBy>
  <cp:revision>133</cp:revision>
  <cp:lastPrinted>2017-11-03T18:55:27Z</cp:lastPrinted>
  <dcterms:created xsi:type="dcterms:W3CDTF">2017-06-06T16:51:05Z</dcterms:created>
  <dcterms:modified xsi:type="dcterms:W3CDTF">2017-11-16T18:10:20Z</dcterms:modified>
</cp:coreProperties>
</file>