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82" r:id="rId4"/>
    <p:sldId id="293" r:id="rId5"/>
    <p:sldId id="294" r:id="rId6"/>
    <p:sldId id="295" r:id="rId7"/>
    <p:sldId id="296" r:id="rId8"/>
    <p:sldId id="297" r:id="rId9"/>
    <p:sldId id="298" r:id="rId10"/>
    <p:sldId id="265" r:id="rId11"/>
    <p:sldId id="287" r:id="rId12"/>
    <p:sldId id="290" r:id="rId13"/>
    <p:sldId id="292" r:id="rId14"/>
    <p:sldId id="267" r:id="rId15"/>
    <p:sldId id="299" r:id="rId16"/>
    <p:sldId id="283" r:id="rId17"/>
    <p:sldId id="271" r:id="rId18"/>
    <p:sldId id="29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8889" autoAdjust="0"/>
  </p:normalViewPr>
  <p:slideViewPr>
    <p:cSldViewPr>
      <p:cViewPr>
        <p:scale>
          <a:sx n="91" d="100"/>
          <a:sy n="91" d="100"/>
        </p:scale>
        <p:origin x="-78" y="-144"/>
      </p:cViewPr>
      <p:guideLst>
        <p:guide orient="horz" pos="2160"/>
        <p:guide pos="2880"/>
      </p:guideLst>
    </p:cSldViewPr>
  </p:slideViewPr>
  <p:outlineViewPr>
    <p:cViewPr>
      <p:scale>
        <a:sx n="33" d="100"/>
        <a:sy n="33" d="100"/>
      </p:scale>
      <p:origin x="0" y="-250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490B4-32AE-48CD-AF11-7E414EEDED0F}" type="datetimeFigureOut">
              <a:rPr lang="en-US" smtClean="0"/>
              <a:t>11/16/2017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F990B6-4327-4B62-9E6B-B0F16C87DB86}" type="slidenum">
              <a:rPr lang="en-US" smtClean="0"/>
              <a:t>‹#›</a:t>
            </a:fld>
            <a:endParaRPr lang="en-US"/>
          </a:p>
        </p:txBody>
      </p:sp>
    </p:spTree>
    <p:extLst>
      <p:ext uri="{BB962C8B-B14F-4D97-AF65-F5344CB8AC3E}">
        <p14:creationId xmlns:p14="http://schemas.microsoft.com/office/powerpoint/2010/main" val="2804020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3AE08-A107-409D-B192-FBB457E8A993}" type="slidenum">
              <a:rPr lang="en-US" smtClean="0"/>
              <a:t>5</a:t>
            </a:fld>
            <a:endParaRPr lang="en-US"/>
          </a:p>
        </p:txBody>
      </p:sp>
    </p:spTree>
    <p:extLst>
      <p:ext uri="{BB962C8B-B14F-4D97-AF65-F5344CB8AC3E}">
        <p14:creationId xmlns:p14="http://schemas.microsoft.com/office/powerpoint/2010/main" val="4256787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33CE2D-9D4B-4AD9-90E4-3E7927176DA5}"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1534161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3CE2D-9D4B-4AD9-90E4-3E7927176DA5}"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67943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3CE2D-9D4B-4AD9-90E4-3E7927176DA5}"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920642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33CE2D-9D4B-4AD9-90E4-3E7927176DA5}"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251068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33CE2D-9D4B-4AD9-90E4-3E7927176DA5}" type="datetimeFigureOut">
              <a:rPr lang="en-US" smtClean="0"/>
              <a:t>11/16/2017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1916073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33CE2D-9D4B-4AD9-90E4-3E7927176DA5}"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395365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33CE2D-9D4B-4AD9-90E4-3E7927176DA5}" type="datetimeFigureOut">
              <a:rPr lang="en-US" smtClean="0"/>
              <a:t>11/16/2017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34557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33CE2D-9D4B-4AD9-90E4-3E7927176DA5}" type="datetimeFigureOut">
              <a:rPr lang="en-US" smtClean="0"/>
              <a:t>11/16/2017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3090692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33CE2D-9D4B-4AD9-90E4-3E7927176DA5}" type="datetimeFigureOut">
              <a:rPr lang="en-US" smtClean="0"/>
              <a:t>11/16/2017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20299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3CE2D-9D4B-4AD9-90E4-3E7927176DA5}"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2116614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33CE2D-9D4B-4AD9-90E4-3E7927176DA5}" type="datetimeFigureOut">
              <a:rPr lang="en-US" smtClean="0"/>
              <a:t>11/16/2017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388C67-D4F7-4FEC-BD46-6574AA10B438}" type="slidenum">
              <a:rPr lang="en-US" smtClean="0"/>
              <a:t>‹#›</a:t>
            </a:fld>
            <a:endParaRPr lang="en-US"/>
          </a:p>
        </p:txBody>
      </p:sp>
    </p:spTree>
    <p:extLst>
      <p:ext uri="{BB962C8B-B14F-4D97-AF65-F5344CB8AC3E}">
        <p14:creationId xmlns:p14="http://schemas.microsoft.com/office/powerpoint/2010/main" val="181591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33CE2D-9D4B-4AD9-90E4-3E7927176DA5}" type="datetimeFigureOut">
              <a:rPr lang="en-US" smtClean="0"/>
              <a:t>11/16/2017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388C67-D4F7-4FEC-BD46-6574AA10B438}" type="slidenum">
              <a:rPr lang="en-US" smtClean="0"/>
              <a:t>‹#›</a:t>
            </a:fld>
            <a:endParaRPr lang="en-US"/>
          </a:p>
        </p:txBody>
      </p:sp>
    </p:spTree>
    <p:extLst>
      <p:ext uri="{BB962C8B-B14F-4D97-AF65-F5344CB8AC3E}">
        <p14:creationId xmlns:p14="http://schemas.microsoft.com/office/powerpoint/2010/main" val="2481466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ogcom.marines.mil/Capabilities/DITYMoves.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efensetravel.dod.mil/site/perdiemCalc.cfm" TargetMode="External"/><Relationship Id="rId2" Type="http://schemas.openxmlformats.org/officeDocument/2006/relationships/hyperlink" Target="https://cpsearch.fas.gsa.gov/cpsearch/search.do?method=enter"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7315200" cy="914400"/>
          </a:xfrm>
        </p:spPr>
        <p:txBody>
          <a:bodyPr>
            <a:normAutofit/>
          </a:bodyPr>
          <a:lstStyle/>
          <a:p>
            <a:r>
              <a:rPr lang="en-US" sz="2500" b="1" dirty="0" smtClean="0"/>
              <a:t>REGIONAL DISBURSING OFFICE – WEST</a:t>
            </a:r>
            <a:endParaRPr lang="en-US" sz="2500" b="1" dirty="0"/>
          </a:p>
        </p:txBody>
      </p:sp>
      <p:sp>
        <p:nvSpPr>
          <p:cNvPr id="3" name="Subtitle 2"/>
          <p:cNvSpPr>
            <a:spLocks noGrp="1"/>
          </p:cNvSpPr>
          <p:nvPr>
            <p:ph type="subTitle" idx="1"/>
          </p:nvPr>
        </p:nvSpPr>
        <p:spPr>
          <a:xfrm>
            <a:off x="2286000" y="2438400"/>
            <a:ext cx="6400800" cy="1828800"/>
          </a:xfrm>
        </p:spPr>
        <p:txBody>
          <a:bodyPr>
            <a:normAutofit/>
          </a:bodyPr>
          <a:lstStyle/>
          <a:p>
            <a:r>
              <a:rPr lang="en-US" sz="4800" b="1" dirty="0" smtClean="0">
                <a:solidFill>
                  <a:srgbClr val="FF0000"/>
                </a:solidFill>
              </a:rPr>
              <a:t>SEPARATIONS TRAVEL BRIEF</a:t>
            </a:r>
            <a:endParaRPr lang="en-US" sz="4800" b="1"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4210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0" y="21021"/>
            <a:ext cx="8229600" cy="889591"/>
          </a:xfrm>
        </p:spPr>
        <p:txBody>
          <a:bodyPr>
            <a:normAutofit/>
          </a:bodyPr>
          <a:lstStyle/>
          <a:p>
            <a:r>
              <a:rPr lang="en-US" sz="3600" b="1" u="sng" dirty="0" smtClean="0"/>
              <a:t>APPROVED SEPARATION ADVANCES</a:t>
            </a:r>
            <a:endParaRPr lang="en-US" sz="3600" b="1" u="sng" dirty="0"/>
          </a:p>
        </p:txBody>
      </p:sp>
      <p:sp>
        <p:nvSpPr>
          <p:cNvPr id="3" name="Subtitle 2"/>
          <p:cNvSpPr>
            <a:spLocks noGrp="1"/>
          </p:cNvSpPr>
          <p:nvPr>
            <p:ph idx="1"/>
          </p:nvPr>
        </p:nvSpPr>
        <p:spPr>
          <a:xfrm>
            <a:off x="1632914" y="918188"/>
            <a:ext cx="7130086" cy="5911703"/>
          </a:xfrm>
        </p:spPr>
        <p:txBody>
          <a:bodyPr>
            <a:noAutofit/>
          </a:bodyPr>
          <a:lstStyle/>
          <a:p>
            <a:pPr marL="914400" lvl="2" indent="0">
              <a:buNone/>
            </a:pPr>
            <a:endParaRPr lang="en-US" sz="1100" b="1" dirty="0" smtClean="0"/>
          </a:p>
          <a:p>
            <a:pPr lvl="1">
              <a:buFont typeface="Wingdings" panose="05000000000000000000" pitchFamily="2" charset="2"/>
              <a:buChar char="q"/>
            </a:pPr>
            <a:r>
              <a:rPr lang="en-US" sz="1600" b="1" u="sng" dirty="0" smtClean="0">
                <a:solidFill>
                  <a:prstClr val="black"/>
                </a:solidFill>
              </a:rPr>
              <a:t>Category (I) Travel Advance Entitlements. </a:t>
            </a:r>
            <a:endParaRPr lang="en-US" sz="1600" dirty="0">
              <a:solidFill>
                <a:prstClr val="black"/>
              </a:solidFill>
            </a:endParaRPr>
          </a:p>
          <a:p>
            <a:pPr lvl="2">
              <a:buFont typeface="Wingdings" panose="05000000000000000000" pitchFamily="2" charset="2"/>
              <a:buChar char="§"/>
            </a:pPr>
            <a:r>
              <a:rPr lang="en-US" sz="1600" dirty="0">
                <a:solidFill>
                  <a:prstClr val="black"/>
                </a:solidFill>
              </a:rPr>
              <a:t>Authorized advance to the place to which travel is expected to be performed, not to exceed the MALT to the member's home of record (HOR) or place of enlistment. </a:t>
            </a:r>
            <a:endParaRPr lang="en-US" sz="1600" dirty="0" smtClean="0">
              <a:solidFill>
                <a:prstClr val="black"/>
              </a:solidFill>
            </a:endParaRPr>
          </a:p>
          <a:p>
            <a:pPr lvl="2">
              <a:buFont typeface="Wingdings" panose="05000000000000000000" pitchFamily="2" charset="2"/>
              <a:buChar char="§"/>
            </a:pPr>
            <a:endParaRPr lang="en-US" sz="1000" dirty="0" smtClean="0">
              <a:solidFill>
                <a:prstClr val="black"/>
              </a:solidFill>
            </a:endParaRPr>
          </a:p>
          <a:p>
            <a:pPr lvl="2">
              <a:buFont typeface="Wingdings" panose="05000000000000000000" pitchFamily="2" charset="2"/>
              <a:buChar char="§"/>
            </a:pPr>
            <a:r>
              <a:rPr lang="en-US" sz="1600" dirty="0"/>
              <a:t>Allowed 100% of advance for member and dependents.</a:t>
            </a:r>
          </a:p>
          <a:p>
            <a:pPr lvl="2">
              <a:buFont typeface="Wingdings" panose="05000000000000000000" pitchFamily="2" charset="2"/>
              <a:buChar char="§"/>
            </a:pPr>
            <a:endParaRPr lang="en-US" sz="1600" dirty="0" smtClean="0">
              <a:solidFill>
                <a:prstClr val="black"/>
              </a:solidFill>
            </a:endParaRPr>
          </a:p>
          <a:p>
            <a:pPr lvl="1">
              <a:buFont typeface="Wingdings" panose="05000000000000000000" pitchFamily="2" charset="2"/>
              <a:buChar char="q"/>
            </a:pPr>
            <a:r>
              <a:rPr lang="en-US" sz="1600" b="1" u="sng" dirty="0">
                <a:solidFill>
                  <a:prstClr val="black"/>
                </a:solidFill>
              </a:rPr>
              <a:t>Category </a:t>
            </a:r>
            <a:r>
              <a:rPr lang="en-US" sz="1600" b="1" u="sng" dirty="0" smtClean="0">
                <a:solidFill>
                  <a:prstClr val="black"/>
                </a:solidFill>
              </a:rPr>
              <a:t>(II</a:t>
            </a:r>
            <a:r>
              <a:rPr lang="en-US" sz="1600" b="1" u="sng" dirty="0">
                <a:solidFill>
                  <a:prstClr val="black"/>
                </a:solidFill>
              </a:rPr>
              <a:t>) Travel Advance Entitlements. </a:t>
            </a:r>
            <a:endParaRPr lang="en-US" sz="1600" dirty="0">
              <a:solidFill>
                <a:prstClr val="black"/>
              </a:solidFill>
            </a:endParaRPr>
          </a:p>
          <a:p>
            <a:pPr lvl="2">
              <a:buFont typeface="Wingdings" panose="05000000000000000000" pitchFamily="2" charset="2"/>
              <a:buChar char="§"/>
            </a:pPr>
            <a:r>
              <a:rPr lang="en-US" sz="1600" dirty="0">
                <a:solidFill>
                  <a:prstClr val="black"/>
                </a:solidFill>
              </a:rPr>
              <a:t>Authorized transportation by least expensive mode available or advance of this amount to the place to which travel is expected to be performed, not to exceed the member's HOR or place of enlistment. </a:t>
            </a:r>
            <a:endParaRPr lang="en-US" sz="1600" dirty="0" smtClean="0">
              <a:solidFill>
                <a:prstClr val="black"/>
              </a:solidFill>
            </a:endParaRPr>
          </a:p>
          <a:p>
            <a:pPr lvl="2">
              <a:buFont typeface="Wingdings" panose="05000000000000000000" pitchFamily="2" charset="2"/>
              <a:buChar char="§"/>
            </a:pPr>
            <a:endParaRPr lang="en-US" sz="1000" dirty="0">
              <a:solidFill>
                <a:prstClr val="black"/>
              </a:solidFill>
            </a:endParaRPr>
          </a:p>
          <a:p>
            <a:pPr lvl="2">
              <a:buFont typeface="Wingdings" panose="05000000000000000000" pitchFamily="2" charset="2"/>
              <a:buChar char="§"/>
            </a:pPr>
            <a:r>
              <a:rPr lang="en-US" sz="1600" dirty="0"/>
              <a:t>If an advance payment is elected, it is limited to 50% of the least expensive transportation mode available. There is no authorization for per diem for a member discharged under this category</a:t>
            </a:r>
            <a:r>
              <a:rPr lang="en-US" sz="1600" dirty="0" smtClean="0"/>
              <a:t>.</a:t>
            </a:r>
          </a:p>
          <a:p>
            <a:pPr lvl="2">
              <a:buFont typeface="Wingdings" panose="05000000000000000000" pitchFamily="2" charset="2"/>
              <a:buChar char="§"/>
            </a:pPr>
            <a:endParaRPr lang="en-US" sz="1600" dirty="0"/>
          </a:p>
          <a:p>
            <a:pPr marL="1371600" lvl="3" indent="0">
              <a:buNone/>
            </a:pPr>
            <a:endParaRPr lang="en-US" sz="500" dirty="0" smtClean="0"/>
          </a:p>
          <a:p>
            <a:pPr marL="514350" lvl="1" indent="0">
              <a:buNone/>
            </a:pPr>
            <a:r>
              <a:rPr lang="en-US" sz="1400" b="1" i="1" dirty="0" smtClean="0"/>
              <a:t>Note: Per diem will not be included in travel advance. Malt will only be the only advanced expense. </a:t>
            </a: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0307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71600" y="107439"/>
            <a:ext cx="8229600" cy="769634"/>
          </a:xfrm>
        </p:spPr>
        <p:txBody>
          <a:bodyPr>
            <a:normAutofit/>
          </a:bodyPr>
          <a:lstStyle/>
          <a:p>
            <a:r>
              <a:rPr lang="en-US" sz="2400" b="1" u="sng" dirty="0" smtClean="0"/>
              <a:t>LEAVE WHILE AWAITING SEPARATION ORDERS</a:t>
            </a:r>
            <a:endParaRPr lang="en-US" sz="2400" b="1" u="sng" dirty="0"/>
          </a:p>
        </p:txBody>
      </p:sp>
      <p:sp>
        <p:nvSpPr>
          <p:cNvPr id="3" name="Subtitle 2"/>
          <p:cNvSpPr>
            <a:spLocks noGrp="1"/>
          </p:cNvSpPr>
          <p:nvPr>
            <p:ph idx="1"/>
          </p:nvPr>
        </p:nvSpPr>
        <p:spPr>
          <a:xfrm>
            <a:off x="2161819" y="609600"/>
            <a:ext cx="1800582" cy="5638800"/>
          </a:xfrm>
        </p:spPr>
        <p:txBody>
          <a:bodyPr>
            <a:noAutofit/>
          </a:bodyPr>
          <a:lstStyle/>
          <a:p>
            <a:pPr marL="0" lvl="0" indent="0">
              <a:buNone/>
            </a:pPr>
            <a:endParaRPr lang="en-US" sz="1000" dirty="0">
              <a:solidFill>
                <a:prstClr val="black"/>
              </a:solidFill>
            </a:endParaRPr>
          </a:p>
          <a:p>
            <a:pPr lvl="0">
              <a:buFont typeface="Wingdings" panose="05000000000000000000" pitchFamily="2" charset="2"/>
              <a:buChar char="v"/>
            </a:pPr>
            <a:endParaRPr lang="en-US" sz="500"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8"/>
          <p:cNvPicPr>
            <a:picLocks noChangeAspect="1"/>
          </p:cNvPicPr>
          <p:nvPr/>
        </p:nvPicPr>
        <p:blipFill>
          <a:blip r:embed="rId3"/>
          <a:stretch>
            <a:fillRect/>
          </a:stretch>
        </p:blipFill>
        <p:spPr>
          <a:xfrm>
            <a:off x="5791200" y="3962400"/>
            <a:ext cx="3952875" cy="5048250"/>
          </a:xfrm>
          <a:prstGeom prst="rect">
            <a:avLst/>
          </a:prstGeom>
        </p:spPr>
      </p:pic>
      <p:pic>
        <p:nvPicPr>
          <p:cNvPr id="8" name="Picture 7"/>
          <p:cNvPicPr>
            <a:picLocks noChangeAspect="1"/>
          </p:cNvPicPr>
          <p:nvPr/>
        </p:nvPicPr>
        <p:blipFill>
          <a:blip r:embed="rId4"/>
          <a:stretch>
            <a:fillRect/>
          </a:stretch>
        </p:blipFill>
        <p:spPr>
          <a:xfrm>
            <a:off x="2137009" y="901331"/>
            <a:ext cx="3981450" cy="5048250"/>
          </a:xfrm>
          <a:prstGeom prst="rect">
            <a:avLst/>
          </a:prstGeom>
        </p:spPr>
      </p:pic>
    </p:spTree>
    <p:extLst>
      <p:ext uri="{BB962C8B-B14F-4D97-AF65-F5344CB8AC3E}">
        <p14:creationId xmlns:p14="http://schemas.microsoft.com/office/powerpoint/2010/main" val="1856600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76200"/>
            <a:ext cx="8229600" cy="769634"/>
          </a:xfrm>
        </p:spPr>
        <p:txBody>
          <a:bodyPr>
            <a:normAutofit/>
          </a:bodyPr>
          <a:lstStyle/>
          <a:p>
            <a:r>
              <a:rPr lang="en-US" sz="2400" b="1" u="sng" dirty="0" smtClean="0"/>
              <a:t>NAVMC 11060 (SEPARATION/TRAVEL PAY CERT)</a:t>
            </a:r>
            <a:endParaRPr lang="en-US" sz="2400" b="1" u="sng" dirty="0"/>
          </a:p>
        </p:txBody>
      </p:sp>
      <p:sp>
        <p:nvSpPr>
          <p:cNvPr id="3" name="Subtitle 2"/>
          <p:cNvSpPr>
            <a:spLocks noGrp="1"/>
          </p:cNvSpPr>
          <p:nvPr>
            <p:ph idx="1"/>
          </p:nvPr>
        </p:nvSpPr>
        <p:spPr>
          <a:xfrm>
            <a:off x="2161819" y="609600"/>
            <a:ext cx="1800582" cy="5638800"/>
          </a:xfrm>
        </p:spPr>
        <p:txBody>
          <a:bodyPr>
            <a:noAutofit/>
          </a:bodyPr>
          <a:lstStyle/>
          <a:p>
            <a:pPr marL="0" lvl="0" indent="0">
              <a:buNone/>
            </a:pPr>
            <a:endParaRPr lang="en-US" sz="1000" dirty="0">
              <a:solidFill>
                <a:prstClr val="black"/>
              </a:solidFill>
            </a:endParaRPr>
          </a:p>
          <a:p>
            <a:pPr lvl="0">
              <a:buFont typeface="Wingdings" panose="05000000000000000000" pitchFamily="2" charset="2"/>
              <a:buChar char="v"/>
            </a:pPr>
            <a:endParaRPr lang="en-US" sz="500" dirty="0">
              <a:solidFill>
                <a:prstClr val="black"/>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3"/>
          <a:stretch>
            <a:fillRect/>
          </a:stretch>
        </p:blipFill>
        <p:spPr>
          <a:xfrm>
            <a:off x="2892742" y="845834"/>
            <a:ext cx="4651058" cy="5958147"/>
          </a:xfrm>
          <a:prstGeom prst="rect">
            <a:avLst/>
          </a:prstGeom>
        </p:spPr>
      </p:pic>
    </p:spTree>
    <p:extLst>
      <p:ext uri="{BB962C8B-B14F-4D97-AF65-F5344CB8AC3E}">
        <p14:creationId xmlns:p14="http://schemas.microsoft.com/office/powerpoint/2010/main" val="456582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0484"/>
            <a:ext cx="4972212" cy="68304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ight Arrow 12"/>
          <p:cNvSpPr/>
          <p:nvPr/>
        </p:nvSpPr>
        <p:spPr>
          <a:xfrm rot="10800000">
            <a:off x="7539175" y="53340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0800000">
            <a:off x="7173049" y="22860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10800000">
            <a:off x="6019800" y="1827413"/>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rot="15927942">
            <a:off x="2932272" y="3197828"/>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606990" y="0"/>
            <a:ext cx="1232210" cy="707886"/>
          </a:xfrm>
          <a:prstGeom prst="rect">
            <a:avLst/>
          </a:prstGeom>
          <a:noFill/>
          <a:ln w="28575">
            <a:solidFill>
              <a:schemeClr val="tx1"/>
            </a:solidFill>
          </a:ln>
        </p:spPr>
        <p:txBody>
          <a:bodyPr wrap="square" rtlCol="0">
            <a:spAutoFit/>
          </a:bodyPr>
          <a:lstStyle/>
          <a:p>
            <a:r>
              <a:rPr lang="en-US" sz="1000" b="1" dirty="0" smtClean="0">
                <a:solidFill>
                  <a:srgbClr val="C00000"/>
                </a:solidFill>
              </a:rPr>
              <a:t>Amount should be $0.00. GTCC not authorized upon </a:t>
            </a:r>
            <a:r>
              <a:rPr lang="en-US" sz="1000" b="1" dirty="0" err="1" smtClean="0">
                <a:solidFill>
                  <a:srgbClr val="C00000"/>
                </a:solidFill>
              </a:rPr>
              <a:t>sep</a:t>
            </a:r>
            <a:r>
              <a:rPr lang="en-US" sz="1000" b="1" dirty="0" smtClean="0">
                <a:solidFill>
                  <a:srgbClr val="C00000"/>
                </a:solidFill>
              </a:rPr>
              <a:t> /retirement.</a:t>
            </a:r>
            <a:endParaRPr lang="en-US" sz="1000" b="1" dirty="0">
              <a:solidFill>
                <a:srgbClr val="C00000"/>
              </a:solidFill>
            </a:endParaRPr>
          </a:p>
        </p:txBody>
      </p:sp>
      <p:sp>
        <p:nvSpPr>
          <p:cNvPr id="20" name="TextBox 19"/>
          <p:cNvSpPr txBox="1"/>
          <p:nvPr/>
        </p:nvSpPr>
        <p:spPr>
          <a:xfrm>
            <a:off x="7549387" y="838200"/>
            <a:ext cx="1442213" cy="400110"/>
          </a:xfrm>
          <a:prstGeom prst="rect">
            <a:avLst/>
          </a:prstGeom>
          <a:noFill/>
          <a:ln w="28575">
            <a:solidFill>
              <a:schemeClr val="tx1"/>
            </a:solidFill>
          </a:ln>
        </p:spPr>
        <p:txBody>
          <a:bodyPr wrap="square" rtlCol="0">
            <a:spAutoFit/>
          </a:bodyPr>
          <a:lstStyle/>
          <a:p>
            <a:r>
              <a:rPr lang="en-US" sz="1000" b="1" dirty="0" smtClean="0">
                <a:solidFill>
                  <a:srgbClr val="C00000"/>
                </a:solidFill>
              </a:rPr>
              <a:t>What is the travel claim for?</a:t>
            </a:r>
            <a:endParaRPr lang="en-US" sz="1000" b="1" dirty="0">
              <a:solidFill>
                <a:srgbClr val="C00000"/>
              </a:solidFill>
            </a:endParaRPr>
          </a:p>
        </p:txBody>
      </p:sp>
      <p:sp>
        <p:nvSpPr>
          <p:cNvPr id="21" name="TextBox 20"/>
          <p:cNvSpPr txBox="1"/>
          <p:nvPr/>
        </p:nvSpPr>
        <p:spPr>
          <a:xfrm>
            <a:off x="6375291" y="1600200"/>
            <a:ext cx="956202" cy="553998"/>
          </a:xfrm>
          <a:prstGeom prst="rect">
            <a:avLst/>
          </a:prstGeom>
          <a:solidFill>
            <a:schemeClr val="bg1"/>
          </a:solidFill>
          <a:ln w="28575">
            <a:solidFill>
              <a:schemeClr val="tx1"/>
            </a:solidFill>
          </a:ln>
        </p:spPr>
        <p:txBody>
          <a:bodyPr wrap="square" rtlCol="0">
            <a:spAutoFit/>
          </a:bodyPr>
          <a:lstStyle/>
          <a:p>
            <a:r>
              <a:rPr lang="en-US" sz="1000" b="1" dirty="0" smtClean="0">
                <a:solidFill>
                  <a:srgbClr val="C00000"/>
                </a:solidFill>
              </a:rPr>
              <a:t>Depns address prior to the </a:t>
            </a:r>
            <a:r>
              <a:rPr lang="en-US" sz="1000" b="1" dirty="0" smtClean="0">
                <a:solidFill>
                  <a:srgbClr val="C00000"/>
                </a:solidFill>
              </a:rPr>
              <a:t>separation</a:t>
            </a:r>
            <a:endParaRPr lang="en-US" sz="1000" b="1" dirty="0">
              <a:solidFill>
                <a:srgbClr val="C00000"/>
              </a:solidFill>
            </a:endParaRPr>
          </a:p>
        </p:txBody>
      </p:sp>
      <p:sp>
        <p:nvSpPr>
          <p:cNvPr id="22" name="TextBox 21"/>
          <p:cNvSpPr txBox="1"/>
          <p:nvPr/>
        </p:nvSpPr>
        <p:spPr>
          <a:xfrm>
            <a:off x="7576369" y="1676400"/>
            <a:ext cx="956202" cy="1015663"/>
          </a:xfrm>
          <a:prstGeom prst="rect">
            <a:avLst/>
          </a:prstGeom>
          <a:noFill/>
          <a:ln w="28575">
            <a:solidFill>
              <a:schemeClr val="tx1">
                <a:lumMod val="95000"/>
                <a:lumOff val="5000"/>
              </a:schemeClr>
            </a:solidFill>
          </a:ln>
        </p:spPr>
        <p:txBody>
          <a:bodyPr wrap="square" rtlCol="0">
            <a:spAutoFit/>
          </a:bodyPr>
          <a:lstStyle/>
          <a:p>
            <a:r>
              <a:rPr lang="en-US" sz="1000" b="1" dirty="0" smtClean="0">
                <a:solidFill>
                  <a:srgbClr val="C00000"/>
                </a:solidFill>
              </a:rPr>
              <a:t>What travel entitlements or information you want Disbursing to know.</a:t>
            </a:r>
            <a:endParaRPr lang="en-US" sz="1000" b="1" dirty="0">
              <a:solidFill>
                <a:srgbClr val="C00000"/>
              </a:solidFill>
            </a:endParaRPr>
          </a:p>
        </p:txBody>
      </p:sp>
      <p:sp>
        <p:nvSpPr>
          <p:cNvPr id="23" name="TextBox 22"/>
          <p:cNvSpPr txBox="1"/>
          <p:nvPr/>
        </p:nvSpPr>
        <p:spPr>
          <a:xfrm>
            <a:off x="7896025" y="5257800"/>
            <a:ext cx="956202" cy="861774"/>
          </a:xfrm>
          <a:prstGeom prst="rect">
            <a:avLst/>
          </a:prstGeom>
          <a:noFill/>
          <a:ln w="28575">
            <a:solidFill>
              <a:schemeClr val="tx1"/>
            </a:solidFill>
          </a:ln>
        </p:spPr>
        <p:txBody>
          <a:bodyPr wrap="square" rtlCol="0">
            <a:spAutoFit/>
          </a:bodyPr>
          <a:lstStyle/>
          <a:p>
            <a:r>
              <a:rPr lang="en-US" sz="1000" b="1" dirty="0" smtClean="0">
                <a:solidFill>
                  <a:srgbClr val="C00000"/>
                </a:solidFill>
              </a:rPr>
              <a:t>Sign and date. Do not date until you complete travel. </a:t>
            </a:r>
            <a:endParaRPr lang="en-US" sz="1000" b="1" dirty="0">
              <a:solidFill>
                <a:srgbClr val="C00000"/>
              </a:solidFill>
            </a:endParaRPr>
          </a:p>
        </p:txBody>
      </p:sp>
      <p:sp>
        <p:nvSpPr>
          <p:cNvPr id="27" name="TextBox 26"/>
          <p:cNvSpPr txBox="1"/>
          <p:nvPr/>
        </p:nvSpPr>
        <p:spPr>
          <a:xfrm>
            <a:off x="1600200" y="895290"/>
            <a:ext cx="1066800" cy="400110"/>
          </a:xfrm>
          <a:prstGeom prst="rect">
            <a:avLst/>
          </a:prstGeom>
          <a:noFill/>
          <a:ln w="28575">
            <a:solidFill>
              <a:schemeClr val="tx1"/>
            </a:solidFill>
          </a:ln>
        </p:spPr>
        <p:txBody>
          <a:bodyPr wrap="square" rtlCol="0">
            <a:spAutoFit/>
          </a:bodyPr>
          <a:lstStyle/>
          <a:p>
            <a:r>
              <a:rPr lang="en-US" sz="1000" b="1" dirty="0" smtClean="0">
                <a:solidFill>
                  <a:srgbClr val="C00000"/>
                </a:solidFill>
              </a:rPr>
              <a:t>New address after separation</a:t>
            </a:r>
            <a:endParaRPr lang="en-US" sz="1000" b="1" dirty="0">
              <a:solidFill>
                <a:srgbClr val="C00000"/>
              </a:solidFill>
            </a:endParaRPr>
          </a:p>
        </p:txBody>
      </p:sp>
      <p:sp>
        <p:nvSpPr>
          <p:cNvPr id="28" name="TextBox 27"/>
          <p:cNvSpPr txBox="1"/>
          <p:nvPr/>
        </p:nvSpPr>
        <p:spPr>
          <a:xfrm>
            <a:off x="1710798" y="304800"/>
            <a:ext cx="956202" cy="246221"/>
          </a:xfrm>
          <a:prstGeom prst="rect">
            <a:avLst/>
          </a:prstGeom>
          <a:noFill/>
          <a:ln w="28575">
            <a:solidFill>
              <a:schemeClr val="tx1"/>
            </a:solidFill>
          </a:ln>
        </p:spPr>
        <p:txBody>
          <a:bodyPr wrap="square" rtlCol="0">
            <a:spAutoFit/>
          </a:bodyPr>
          <a:lstStyle/>
          <a:p>
            <a:r>
              <a:rPr lang="en-US" sz="1000" b="1" dirty="0" smtClean="0">
                <a:solidFill>
                  <a:srgbClr val="C00000"/>
                </a:solidFill>
              </a:rPr>
              <a:t>Select “EFT”. </a:t>
            </a:r>
            <a:endParaRPr lang="en-US" sz="1000" b="1" dirty="0">
              <a:solidFill>
                <a:srgbClr val="C00000"/>
              </a:solidFill>
            </a:endParaRPr>
          </a:p>
        </p:txBody>
      </p:sp>
      <p:sp>
        <p:nvSpPr>
          <p:cNvPr id="12" name="Right Arrow 11"/>
          <p:cNvSpPr/>
          <p:nvPr/>
        </p:nvSpPr>
        <p:spPr>
          <a:xfrm>
            <a:off x="2438400" y="838200"/>
            <a:ext cx="28871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2394674" y="450695"/>
            <a:ext cx="356659" cy="2286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0800000">
            <a:off x="7276177" y="4572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0800000">
            <a:off x="7239018" y="8382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828800" y="1371600"/>
            <a:ext cx="838200" cy="707886"/>
          </a:xfrm>
          <a:prstGeom prst="rect">
            <a:avLst/>
          </a:prstGeom>
          <a:noFill/>
          <a:ln w="28575">
            <a:solidFill>
              <a:schemeClr val="tx1"/>
            </a:solidFill>
          </a:ln>
        </p:spPr>
        <p:txBody>
          <a:bodyPr wrap="square" rtlCol="0">
            <a:spAutoFit/>
          </a:bodyPr>
          <a:lstStyle/>
          <a:p>
            <a:r>
              <a:rPr lang="en-US" sz="1000" b="1" dirty="0" smtClean="0">
                <a:solidFill>
                  <a:srgbClr val="C00000"/>
                </a:solidFill>
              </a:rPr>
              <a:t>Depns who traveled and listed in orders.</a:t>
            </a:r>
            <a:endParaRPr lang="en-US" sz="1000" b="1" dirty="0">
              <a:solidFill>
                <a:srgbClr val="C00000"/>
              </a:solidFill>
            </a:endParaRPr>
          </a:p>
        </p:txBody>
      </p:sp>
      <p:sp>
        <p:nvSpPr>
          <p:cNvPr id="16" name="Right Arrow 15"/>
          <p:cNvSpPr/>
          <p:nvPr/>
        </p:nvSpPr>
        <p:spPr>
          <a:xfrm>
            <a:off x="2323177" y="19050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86200" y="1430179"/>
            <a:ext cx="1066800" cy="246221"/>
          </a:xfrm>
          <a:prstGeom prst="rect">
            <a:avLst/>
          </a:prstGeom>
          <a:solidFill>
            <a:schemeClr val="bg1"/>
          </a:solidFill>
          <a:ln w="28575">
            <a:solidFill>
              <a:schemeClr val="tx1"/>
            </a:solidFill>
          </a:ln>
        </p:spPr>
        <p:txBody>
          <a:bodyPr wrap="square" rtlCol="0">
            <a:spAutoFit/>
          </a:bodyPr>
          <a:lstStyle/>
          <a:p>
            <a:r>
              <a:rPr lang="en-US" sz="1000" b="1" dirty="0" smtClean="0">
                <a:solidFill>
                  <a:srgbClr val="C00000"/>
                </a:solidFill>
              </a:rPr>
              <a:t>Valid POC info</a:t>
            </a:r>
            <a:endParaRPr lang="en-US" sz="1000" b="1" dirty="0">
              <a:solidFill>
                <a:srgbClr val="C00000"/>
              </a:solidFill>
            </a:endParaRPr>
          </a:p>
        </p:txBody>
      </p:sp>
      <p:sp>
        <p:nvSpPr>
          <p:cNvPr id="25" name="TextBox 24"/>
          <p:cNvSpPr txBox="1"/>
          <p:nvPr/>
        </p:nvSpPr>
        <p:spPr>
          <a:xfrm>
            <a:off x="3266224" y="3124200"/>
            <a:ext cx="2524976" cy="861774"/>
          </a:xfrm>
          <a:prstGeom prst="rect">
            <a:avLst/>
          </a:prstGeom>
          <a:solidFill>
            <a:schemeClr val="bg1"/>
          </a:solidFill>
          <a:ln w="28575">
            <a:solidFill>
              <a:schemeClr val="tx1"/>
            </a:solidFill>
          </a:ln>
        </p:spPr>
        <p:txBody>
          <a:bodyPr wrap="square" rtlCol="0">
            <a:spAutoFit/>
          </a:bodyPr>
          <a:lstStyle/>
          <a:p>
            <a:r>
              <a:rPr lang="en-US" sz="1000" b="1" dirty="0" smtClean="0">
                <a:solidFill>
                  <a:srgbClr val="C00000"/>
                </a:solidFill>
              </a:rPr>
              <a:t>Itinerary must begin with old PDS and end with new </a:t>
            </a:r>
            <a:r>
              <a:rPr lang="en-US" sz="1000" b="1" dirty="0" smtClean="0">
                <a:solidFill>
                  <a:srgbClr val="C00000"/>
                </a:solidFill>
              </a:rPr>
              <a:t>address after separation. Must be same address listed in block 6.</a:t>
            </a:r>
            <a:r>
              <a:rPr lang="en-US" sz="1000" b="1" dirty="0" smtClean="0">
                <a:solidFill>
                  <a:srgbClr val="C00000"/>
                </a:solidFill>
              </a:rPr>
              <a:t> </a:t>
            </a:r>
            <a:r>
              <a:rPr lang="en-US" sz="1000" b="1" dirty="0" smtClean="0">
                <a:solidFill>
                  <a:srgbClr val="C00000"/>
                </a:solidFill>
              </a:rPr>
              <a:t>If </a:t>
            </a:r>
            <a:r>
              <a:rPr lang="en-US" sz="1000" b="1" dirty="0" err="1" smtClean="0">
                <a:solidFill>
                  <a:srgbClr val="C00000"/>
                </a:solidFill>
              </a:rPr>
              <a:t>depns</a:t>
            </a:r>
            <a:r>
              <a:rPr lang="en-US" sz="1000" b="1" dirty="0" smtClean="0">
                <a:solidFill>
                  <a:srgbClr val="C00000"/>
                </a:solidFill>
              </a:rPr>
              <a:t> traveled on different dates or from different locations, include separate itinerary.</a:t>
            </a:r>
            <a:endParaRPr lang="en-US" sz="1000" b="1" dirty="0">
              <a:solidFill>
                <a:srgbClr val="C00000"/>
              </a:solidFill>
            </a:endParaRPr>
          </a:p>
        </p:txBody>
      </p:sp>
      <p:sp>
        <p:nvSpPr>
          <p:cNvPr id="24" name="TextBox 23"/>
          <p:cNvSpPr txBox="1"/>
          <p:nvPr/>
        </p:nvSpPr>
        <p:spPr>
          <a:xfrm>
            <a:off x="1676400" y="3935890"/>
            <a:ext cx="1066800" cy="553998"/>
          </a:xfrm>
          <a:prstGeom prst="rect">
            <a:avLst/>
          </a:prstGeom>
          <a:noFill/>
          <a:ln w="28575">
            <a:solidFill>
              <a:schemeClr val="tx1"/>
            </a:solidFill>
          </a:ln>
        </p:spPr>
        <p:txBody>
          <a:bodyPr wrap="square" rtlCol="0">
            <a:spAutoFit/>
          </a:bodyPr>
          <a:lstStyle/>
          <a:p>
            <a:r>
              <a:rPr lang="en-US" sz="1000" b="1" dirty="0" smtClean="0">
                <a:solidFill>
                  <a:srgbClr val="C00000"/>
                </a:solidFill>
              </a:rPr>
              <a:t>Expenses you want reimbursed.</a:t>
            </a:r>
            <a:endParaRPr lang="en-US" sz="1000" b="1" dirty="0">
              <a:solidFill>
                <a:srgbClr val="C00000"/>
              </a:solidFill>
            </a:endParaRPr>
          </a:p>
        </p:txBody>
      </p:sp>
      <p:sp>
        <p:nvSpPr>
          <p:cNvPr id="15" name="Right Arrow 14"/>
          <p:cNvSpPr/>
          <p:nvPr/>
        </p:nvSpPr>
        <p:spPr>
          <a:xfrm>
            <a:off x="2410844" y="436245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6192358" y="1307375"/>
            <a:ext cx="1300008" cy="246221"/>
          </a:xfrm>
          <a:prstGeom prst="rect">
            <a:avLst/>
          </a:prstGeom>
          <a:solidFill>
            <a:schemeClr val="bg1"/>
          </a:solidFill>
          <a:ln w="28575">
            <a:solidFill>
              <a:schemeClr val="tx1"/>
            </a:solidFill>
          </a:ln>
        </p:spPr>
        <p:txBody>
          <a:bodyPr wrap="square" rtlCol="0">
            <a:spAutoFit/>
          </a:bodyPr>
          <a:lstStyle/>
          <a:p>
            <a:r>
              <a:rPr lang="en-US" sz="1000" b="1" dirty="0" smtClean="0">
                <a:solidFill>
                  <a:srgbClr val="C00000"/>
                </a:solidFill>
              </a:rPr>
              <a:t>Advances (if any)</a:t>
            </a:r>
            <a:endParaRPr lang="en-US" sz="1000" b="1" dirty="0">
              <a:solidFill>
                <a:srgbClr val="C00000"/>
              </a:solidFill>
            </a:endParaRPr>
          </a:p>
        </p:txBody>
      </p:sp>
      <p:sp>
        <p:nvSpPr>
          <p:cNvPr id="30" name="Right Arrow 29"/>
          <p:cNvSpPr/>
          <p:nvPr/>
        </p:nvSpPr>
        <p:spPr>
          <a:xfrm rot="11448250">
            <a:off x="3986134" y="1174025"/>
            <a:ext cx="28871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rot="11448250">
            <a:off x="5808307" y="1318152"/>
            <a:ext cx="28871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028502" y="2705099"/>
            <a:ext cx="2380722" cy="1631216"/>
          </a:xfrm>
          <a:prstGeom prst="rect">
            <a:avLst/>
          </a:prstGeom>
          <a:solidFill>
            <a:schemeClr val="bg1"/>
          </a:solidFill>
          <a:ln w="28575">
            <a:solidFill>
              <a:schemeClr val="tx1"/>
            </a:solidFill>
          </a:ln>
        </p:spPr>
        <p:txBody>
          <a:bodyPr wrap="square" rtlCol="0">
            <a:spAutoFit/>
          </a:bodyPr>
          <a:lstStyle/>
          <a:p>
            <a:r>
              <a:rPr lang="en-US" sz="1000" b="1" dirty="0" smtClean="0">
                <a:solidFill>
                  <a:srgbClr val="C00000"/>
                </a:solidFill>
              </a:rPr>
              <a:t>Means/Mode </a:t>
            </a:r>
            <a:r>
              <a:rPr lang="en-US" sz="1000" b="1" dirty="0">
                <a:solidFill>
                  <a:srgbClr val="C00000"/>
                </a:solidFill>
              </a:rPr>
              <a:t>of Travel.</a:t>
            </a:r>
          </a:p>
          <a:p>
            <a:r>
              <a:rPr lang="en-US" sz="1000" b="1" dirty="0">
                <a:solidFill>
                  <a:srgbClr val="C00000"/>
                </a:solidFill>
              </a:rPr>
              <a:t>Commercial Auto (cab) : CA</a:t>
            </a:r>
          </a:p>
          <a:p>
            <a:r>
              <a:rPr lang="en-US" sz="1000" b="1" dirty="0">
                <a:solidFill>
                  <a:srgbClr val="C00000"/>
                </a:solidFill>
              </a:rPr>
              <a:t>Transportation Provided (at no cost) : TP</a:t>
            </a:r>
          </a:p>
          <a:p>
            <a:r>
              <a:rPr lang="en-US" sz="1000" b="1" dirty="0">
                <a:solidFill>
                  <a:srgbClr val="C00000"/>
                </a:solidFill>
              </a:rPr>
              <a:t>Commercial Air (self purchased): CP</a:t>
            </a:r>
          </a:p>
          <a:p>
            <a:r>
              <a:rPr lang="en-US" sz="1000" b="1" dirty="0">
                <a:solidFill>
                  <a:srgbClr val="C00000"/>
                </a:solidFill>
              </a:rPr>
              <a:t>Private Auto : PA</a:t>
            </a:r>
          </a:p>
          <a:p>
            <a:endParaRPr lang="en-US" sz="1000" b="1" dirty="0">
              <a:solidFill>
                <a:srgbClr val="C00000"/>
              </a:solidFill>
            </a:endParaRPr>
          </a:p>
          <a:p>
            <a:r>
              <a:rPr lang="en-US" sz="1000" b="1" dirty="0" smtClean="0">
                <a:solidFill>
                  <a:srgbClr val="C00000"/>
                </a:solidFill>
              </a:rPr>
              <a:t>Reason </a:t>
            </a:r>
            <a:r>
              <a:rPr lang="en-US" sz="1000" b="1" dirty="0">
                <a:solidFill>
                  <a:srgbClr val="C00000"/>
                </a:solidFill>
              </a:rPr>
              <a:t>For Stop.</a:t>
            </a:r>
          </a:p>
          <a:p>
            <a:r>
              <a:rPr lang="en-US" sz="1000" b="1" dirty="0">
                <a:solidFill>
                  <a:srgbClr val="C00000"/>
                </a:solidFill>
              </a:rPr>
              <a:t>Awaiting Transportation : AT</a:t>
            </a:r>
          </a:p>
          <a:p>
            <a:r>
              <a:rPr lang="en-US" sz="1000" b="1" dirty="0">
                <a:solidFill>
                  <a:srgbClr val="C00000"/>
                </a:solidFill>
              </a:rPr>
              <a:t>Leave: LV</a:t>
            </a:r>
          </a:p>
          <a:p>
            <a:r>
              <a:rPr lang="en-US" sz="1000" b="1" dirty="0">
                <a:solidFill>
                  <a:srgbClr val="C00000"/>
                </a:solidFill>
              </a:rPr>
              <a:t>Mission Complete : MC</a:t>
            </a:r>
          </a:p>
        </p:txBody>
      </p:sp>
      <p:sp>
        <p:nvSpPr>
          <p:cNvPr id="34" name="Right Arrow 33"/>
          <p:cNvSpPr/>
          <p:nvPr/>
        </p:nvSpPr>
        <p:spPr>
          <a:xfrm rot="10800000">
            <a:off x="5605094" y="2705100"/>
            <a:ext cx="343823" cy="26670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336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18" grpId="0" animBg="1"/>
      <p:bldP spid="10" grpId="0" animBg="1"/>
      <p:bldP spid="20" grpId="0" animBg="1"/>
      <p:bldP spid="21" grpId="0" animBg="1"/>
      <p:bldP spid="22" grpId="0" animBg="1"/>
      <p:bldP spid="23" grpId="0" animBg="1"/>
      <p:bldP spid="27" grpId="0" animBg="1"/>
      <p:bldP spid="28" grpId="0" animBg="1"/>
      <p:bldP spid="12" grpId="0" animBg="1"/>
      <p:bldP spid="8" grpId="0" animBg="1"/>
      <p:bldP spid="9" grpId="0" animBg="1"/>
      <p:bldP spid="11" grpId="0" animBg="1"/>
      <p:bldP spid="26" grpId="0" animBg="1"/>
      <p:bldP spid="16" grpId="0" animBg="1"/>
      <p:bldP spid="29" grpId="0" animBg="1"/>
      <p:bldP spid="25" grpId="0" animBg="1"/>
      <p:bldP spid="24" grpId="0" animBg="1"/>
      <p:bldP spid="15" grpId="0" animBg="1"/>
      <p:bldP spid="31" grpId="0" animBg="1"/>
      <p:bldP spid="30" grpId="0" animBg="1"/>
      <p:bldP spid="32" grpId="0" animBg="1"/>
      <p:bldP spid="33" grpId="0" animBg="1"/>
      <p:bldP spid="3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59643" y="3544"/>
            <a:ext cx="8229600" cy="762000"/>
          </a:xfrm>
        </p:spPr>
        <p:txBody>
          <a:bodyPr>
            <a:normAutofit/>
          </a:bodyPr>
          <a:lstStyle/>
          <a:p>
            <a:r>
              <a:rPr lang="en-US" sz="3600" b="1" u="sng" dirty="0" smtClean="0"/>
              <a:t>TRAVEL CLAIM SUBMISSION</a:t>
            </a:r>
            <a:endParaRPr lang="en-US" sz="3600" b="1" u="sng" dirty="0"/>
          </a:p>
        </p:txBody>
      </p:sp>
      <p:sp>
        <p:nvSpPr>
          <p:cNvPr id="3" name="Subtitle 2"/>
          <p:cNvSpPr>
            <a:spLocks noGrp="1"/>
          </p:cNvSpPr>
          <p:nvPr>
            <p:ph idx="1"/>
          </p:nvPr>
        </p:nvSpPr>
        <p:spPr>
          <a:xfrm>
            <a:off x="1752600" y="733460"/>
            <a:ext cx="7162800" cy="5715000"/>
          </a:xfrm>
        </p:spPr>
        <p:txBody>
          <a:bodyPr>
            <a:noAutofit/>
          </a:bodyPr>
          <a:lstStyle/>
          <a:p>
            <a:pPr lvl="1">
              <a:buFont typeface="Wingdings" panose="05000000000000000000" pitchFamily="2" charset="2"/>
              <a:buChar char="q"/>
            </a:pPr>
            <a:endParaRPr lang="en-US" sz="1500" b="1" u="sng" dirty="0" smtClean="0">
              <a:solidFill>
                <a:prstClr val="black"/>
              </a:solidFill>
            </a:endParaRPr>
          </a:p>
          <a:p>
            <a:pPr lvl="1">
              <a:buFont typeface="Wingdings" panose="05000000000000000000" pitchFamily="2" charset="2"/>
              <a:buChar char="q"/>
            </a:pPr>
            <a:r>
              <a:rPr lang="en-US" sz="1500" b="1" u="sng" dirty="0" smtClean="0">
                <a:solidFill>
                  <a:prstClr val="black"/>
                </a:solidFill>
              </a:rPr>
              <a:t>Travel Claim Submission.</a:t>
            </a:r>
            <a:r>
              <a:rPr lang="en-US" sz="1500" b="1" dirty="0" smtClean="0">
                <a:solidFill>
                  <a:prstClr val="black"/>
                </a:solidFill>
              </a:rPr>
              <a:t> </a:t>
            </a:r>
            <a:r>
              <a:rPr lang="en-US" sz="1500" dirty="0" smtClean="0">
                <a:solidFill>
                  <a:prstClr val="black"/>
                </a:solidFill>
              </a:rPr>
              <a:t>Travelers may either submit via email or mail. Disbursing will then send a confirmation email. </a:t>
            </a:r>
            <a:r>
              <a:rPr lang="en-US" sz="1500" dirty="0">
                <a:solidFill>
                  <a:prstClr val="black"/>
                </a:solidFill>
              </a:rPr>
              <a:t>(The attachments must be under 2MB.)</a:t>
            </a:r>
          </a:p>
          <a:p>
            <a:pPr lvl="2">
              <a:buFont typeface="Wingdings" panose="05000000000000000000" pitchFamily="2" charset="2"/>
              <a:buChar char="§"/>
            </a:pPr>
            <a:r>
              <a:rPr lang="en-US" sz="1500" dirty="0" smtClean="0">
                <a:solidFill>
                  <a:prstClr val="black"/>
                </a:solidFill>
              </a:rPr>
              <a:t>Email: 1MEF_Disbursing_Travel@usmc.mil </a:t>
            </a:r>
            <a:endParaRPr lang="en-US" sz="1500" dirty="0">
              <a:solidFill>
                <a:prstClr val="black"/>
              </a:solidFill>
            </a:endParaRPr>
          </a:p>
          <a:p>
            <a:pPr lvl="2">
              <a:buFont typeface="Wingdings" panose="05000000000000000000" pitchFamily="2" charset="2"/>
              <a:buChar char="§"/>
            </a:pPr>
            <a:r>
              <a:rPr lang="en-US" sz="1500" dirty="0" smtClean="0">
                <a:solidFill>
                  <a:prstClr val="black"/>
                </a:solidFill>
              </a:rPr>
              <a:t>Mail:       Disbursing Officer</a:t>
            </a:r>
          </a:p>
          <a:p>
            <a:pPr marL="1828800" lvl="4" indent="0">
              <a:buNone/>
            </a:pPr>
            <a:r>
              <a:rPr lang="en-US" sz="1500" dirty="0" smtClean="0">
                <a:solidFill>
                  <a:prstClr val="black"/>
                </a:solidFill>
              </a:rPr>
              <a:t>Attn: Disbursing Travel</a:t>
            </a:r>
          </a:p>
          <a:p>
            <a:pPr marL="1828800" lvl="4" indent="0">
              <a:buNone/>
            </a:pPr>
            <a:r>
              <a:rPr lang="en-US" sz="1500" dirty="0" smtClean="0">
                <a:solidFill>
                  <a:prstClr val="black"/>
                </a:solidFill>
              </a:rPr>
              <a:t>Box 555607</a:t>
            </a:r>
          </a:p>
          <a:p>
            <a:pPr marL="1828800" lvl="4" indent="0">
              <a:buNone/>
            </a:pPr>
            <a:r>
              <a:rPr lang="en-US" sz="1500" dirty="0" smtClean="0">
                <a:solidFill>
                  <a:prstClr val="black"/>
                </a:solidFill>
              </a:rPr>
              <a:t>Camp Pendleton, CA 92055</a:t>
            </a:r>
          </a:p>
          <a:p>
            <a:pPr marL="1828800" lvl="4" indent="0">
              <a:buNone/>
            </a:pPr>
            <a:endParaRPr lang="en-US" sz="1500" dirty="0" smtClean="0">
              <a:solidFill>
                <a:prstClr val="black"/>
              </a:solidFill>
            </a:endParaRPr>
          </a:p>
          <a:p>
            <a:pPr lvl="1">
              <a:buFont typeface="Wingdings" panose="05000000000000000000" pitchFamily="2" charset="2"/>
              <a:buChar char="q"/>
            </a:pPr>
            <a:r>
              <a:rPr lang="en-US" sz="1500" b="1" u="sng" dirty="0">
                <a:solidFill>
                  <a:prstClr val="black"/>
                </a:solidFill>
              </a:rPr>
              <a:t>Questions.</a:t>
            </a:r>
            <a:r>
              <a:rPr lang="en-US" sz="1500" dirty="0">
                <a:solidFill>
                  <a:prstClr val="black"/>
                </a:solidFill>
              </a:rPr>
              <a:t> After </a:t>
            </a:r>
            <a:r>
              <a:rPr lang="en-US" sz="1500" dirty="0" smtClean="0">
                <a:solidFill>
                  <a:prstClr val="black"/>
                </a:solidFill>
              </a:rPr>
              <a:t>submission of travel claim, please wait 10 business </a:t>
            </a:r>
            <a:r>
              <a:rPr lang="en-US" sz="1500" dirty="0">
                <a:solidFill>
                  <a:prstClr val="black"/>
                </a:solidFill>
              </a:rPr>
              <a:t>days before contacting </a:t>
            </a:r>
            <a:r>
              <a:rPr lang="en-US" sz="1500" dirty="0" smtClean="0">
                <a:solidFill>
                  <a:prstClr val="black"/>
                </a:solidFill>
              </a:rPr>
              <a:t>Disbursing for a status </a:t>
            </a:r>
            <a:r>
              <a:rPr lang="en-US" sz="1500" dirty="0">
                <a:solidFill>
                  <a:prstClr val="black"/>
                </a:solidFill>
              </a:rPr>
              <a:t>on your </a:t>
            </a:r>
            <a:r>
              <a:rPr lang="en-US" sz="1500" dirty="0" smtClean="0">
                <a:solidFill>
                  <a:prstClr val="black"/>
                </a:solidFill>
              </a:rPr>
              <a:t>claim.</a:t>
            </a:r>
            <a:endParaRPr lang="en-US" sz="1500" dirty="0">
              <a:solidFill>
                <a:prstClr val="black"/>
              </a:solidFill>
            </a:endParaRPr>
          </a:p>
          <a:p>
            <a:pPr lvl="2">
              <a:buFont typeface="Wingdings" panose="05000000000000000000" pitchFamily="2" charset="2"/>
              <a:buChar char="§"/>
            </a:pPr>
            <a:r>
              <a:rPr lang="en-US" sz="1500" dirty="0" smtClean="0">
                <a:solidFill>
                  <a:prstClr val="black"/>
                </a:solidFill>
              </a:rPr>
              <a:t>Phone: 760-763-7100, Ext. 1</a:t>
            </a:r>
          </a:p>
          <a:p>
            <a:pPr marL="914400" lvl="2" indent="0">
              <a:buNone/>
            </a:pPr>
            <a:endParaRPr lang="en-US" sz="1500" dirty="0" smtClean="0">
              <a:solidFill>
                <a:prstClr val="black"/>
              </a:solidFill>
            </a:endParaRPr>
          </a:p>
          <a:p>
            <a:pPr lvl="1">
              <a:buFont typeface="Wingdings" panose="05000000000000000000" pitchFamily="2" charset="2"/>
              <a:buChar char="q"/>
            </a:pPr>
            <a:r>
              <a:rPr lang="en-US" sz="1500" b="1" u="sng" dirty="0" smtClean="0">
                <a:solidFill>
                  <a:prstClr val="black"/>
                </a:solidFill>
              </a:rPr>
              <a:t>Final Payments.</a:t>
            </a:r>
            <a:endParaRPr lang="en-US" sz="1500" b="1" u="sng" dirty="0">
              <a:solidFill>
                <a:prstClr val="black"/>
              </a:solidFill>
            </a:endParaRPr>
          </a:p>
          <a:p>
            <a:pPr lvl="2">
              <a:buFont typeface="Wingdings" panose="05000000000000000000" pitchFamily="2" charset="2"/>
              <a:buChar char="§"/>
            </a:pPr>
            <a:r>
              <a:rPr lang="en-US" sz="1500" dirty="0" smtClean="0">
                <a:solidFill>
                  <a:prstClr val="black"/>
                </a:solidFill>
              </a:rPr>
              <a:t>Final payments are deposited into mbrs existing direct deposit account</a:t>
            </a:r>
            <a:r>
              <a:rPr lang="en-US" sz="1500" dirty="0">
                <a:solidFill>
                  <a:prstClr val="black"/>
                </a:solidFill>
              </a:rPr>
              <a:t>. </a:t>
            </a:r>
            <a:endParaRPr lang="en-US" sz="1500" dirty="0" smtClean="0">
              <a:solidFill>
                <a:prstClr val="black"/>
              </a:solidFill>
            </a:endParaRPr>
          </a:p>
          <a:p>
            <a:pPr lvl="2">
              <a:buFont typeface="Wingdings" panose="05000000000000000000" pitchFamily="2" charset="2"/>
              <a:buChar char="§"/>
            </a:pPr>
            <a:r>
              <a:rPr lang="en-US" sz="1500" b="1" dirty="0" smtClean="0">
                <a:solidFill>
                  <a:prstClr val="black"/>
                </a:solidFill>
              </a:rPr>
              <a:t>Alternate accounts. </a:t>
            </a:r>
            <a:r>
              <a:rPr lang="en-US" sz="1500" dirty="0" smtClean="0">
                <a:solidFill>
                  <a:prstClr val="black"/>
                </a:solidFill>
              </a:rPr>
              <a:t>complete </a:t>
            </a:r>
            <a:r>
              <a:rPr lang="en-US" sz="1500" dirty="0">
                <a:solidFill>
                  <a:prstClr val="black"/>
                </a:solidFill>
              </a:rPr>
              <a:t>the Alternate EFT Account Election Form provided to your Separations section </a:t>
            </a:r>
            <a:r>
              <a:rPr lang="en-US" sz="1500" dirty="0" smtClean="0">
                <a:solidFill>
                  <a:prstClr val="black"/>
                </a:solidFill>
              </a:rPr>
              <a:t>personnel or update via </a:t>
            </a:r>
            <a:r>
              <a:rPr lang="en-US" sz="1500" dirty="0" err="1" smtClean="0">
                <a:solidFill>
                  <a:prstClr val="black"/>
                </a:solidFill>
              </a:rPr>
              <a:t>MyPay</a:t>
            </a:r>
            <a:r>
              <a:rPr lang="en-US" sz="1500" dirty="0" smtClean="0">
                <a:solidFill>
                  <a:prstClr val="black"/>
                </a:solidFill>
              </a:rPr>
              <a:t>.</a:t>
            </a:r>
          </a:p>
          <a:p>
            <a:pPr lvl="2">
              <a:buFont typeface="Wingdings" panose="05000000000000000000" pitchFamily="2" charset="2"/>
              <a:buChar char="§"/>
            </a:pPr>
            <a:r>
              <a:rPr lang="en-US" sz="1500" b="1" dirty="0" smtClean="0">
                <a:solidFill>
                  <a:prstClr val="black"/>
                </a:solidFill>
              </a:rPr>
              <a:t>Do not close </a:t>
            </a:r>
            <a:r>
              <a:rPr lang="en-US" sz="1500" dirty="0" smtClean="0">
                <a:solidFill>
                  <a:prstClr val="black"/>
                </a:solidFill>
              </a:rPr>
              <a:t>your direct </a:t>
            </a:r>
            <a:r>
              <a:rPr lang="en-US" sz="1500" dirty="0">
                <a:solidFill>
                  <a:prstClr val="black"/>
                </a:solidFill>
              </a:rPr>
              <a:t>deposit </a:t>
            </a:r>
            <a:r>
              <a:rPr lang="en-US" sz="1500" dirty="0" smtClean="0">
                <a:solidFill>
                  <a:prstClr val="black"/>
                </a:solidFill>
              </a:rPr>
              <a:t>account until payment has been posted. </a:t>
            </a:r>
            <a:endParaRPr lang="en-US" sz="1500" dirty="0">
              <a:solidFill>
                <a:prstClr val="black"/>
              </a:solidFill>
            </a:endParaRPr>
          </a:p>
          <a:p>
            <a:pPr>
              <a:lnSpc>
                <a:spcPct val="90000"/>
              </a:lnSpc>
              <a:defRPr/>
            </a:pPr>
            <a:endParaRPr lang="en-US" altLang="en-US" sz="1800" b="1" dirty="0">
              <a:solidFill>
                <a:schemeClr val="tx2"/>
              </a:solidFill>
            </a:endParaRPr>
          </a:p>
          <a:p>
            <a:pPr>
              <a:buFont typeface="Wingdings" panose="05000000000000000000" pitchFamily="2" charset="2"/>
              <a:buChar char="v"/>
            </a:pPr>
            <a:endParaRPr lang="en-US" sz="1800" b="1" u="sng" dirty="0"/>
          </a:p>
          <a:p>
            <a:pPr marL="400050" lvl="1" indent="0">
              <a:buNone/>
            </a:pP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2500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24809"/>
            <a:ext cx="8229600" cy="889591"/>
          </a:xfrm>
        </p:spPr>
        <p:txBody>
          <a:bodyPr>
            <a:normAutofit/>
          </a:bodyPr>
          <a:lstStyle/>
          <a:p>
            <a:r>
              <a:rPr lang="en-US" sz="3600" b="1" u="sng" dirty="0" smtClean="0"/>
              <a:t>USEFUL INFORMATION</a:t>
            </a:r>
            <a:endParaRPr lang="en-US" sz="3600" b="1" u="sng" dirty="0"/>
          </a:p>
        </p:txBody>
      </p:sp>
      <p:sp>
        <p:nvSpPr>
          <p:cNvPr id="3" name="Subtitle 2"/>
          <p:cNvSpPr>
            <a:spLocks noGrp="1"/>
          </p:cNvSpPr>
          <p:nvPr>
            <p:ph idx="1"/>
          </p:nvPr>
        </p:nvSpPr>
        <p:spPr>
          <a:xfrm>
            <a:off x="1785314" y="914400"/>
            <a:ext cx="6901485" cy="5911703"/>
          </a:xfrm>
        </p:spPr>
        <p:txBody>
          <a:bodyPr>
            <a:noAutofit/>
          </a:bodyPr>
          <a:lstStyle/>
          <a:p>
            <a:pPr lvl="1">
              <a:buFont typeface="Wingdings" panose="05000000000000000000" pitchFamily="2" charset="2"/>
              <a:buChar char="q"/>
            </a:pPr>
            <a:r>
              <a:rPr lang="en-US" sz="1600" dirty="0" smtClean="0"/>
              <a:t>Upon </a:t>
            </a:r>
            <a:r>
              <a:rPr lang="en-US" sz="1600" dirty="0"/>
              <a:t>final settlement, </a:t>
            </a:r>
            <a:r>
              <a:rPr lang="en-US" sz="1600" dirty="0" smtClean="0"/>
              <a:t>per </a:t>
            </a:r>
            <a:r>
              <a:rPr lang="en-US" sz="1600" dirty="0"/>
              <a:t>diem is based on actual travel time used, not to exceed maximum travel time authorized. </a:t>
            </a:r>
            <a:endParaRPr lang="en-US" sz="1600" dirty="0" smtClean="0"/>
          </a:p>
          <a:p>
            <a:pPr lvl="1">
              <a:buFont typeface="Wingdings" panose="05000000000000000000" pitchFamily="2" charset="2"/>
              <a:buChar char="q"/>
            </a:pPr>
            <a:endParaRPr lang="en-US" sz="1600" dirty="0" smtClean="0"/>
          </a:p>
          <a:p>
            <a:pPr lvl="1">
              <a:buFont typeface="Wingdings" panose="05000000000000000000" pitchFamily="2" charset="2"/>
              <a:buChar char="q"/>
            </a:pPr>
            <a:r>
              <a:rPr lang="en-US" sz="1600" dirty="0" smtClean="0"/>
              <a:t>Temporary </a:t>
            </a:r>
            <a:r>
              <a:rPr lang="en-US" sz="1600" dirty="0"/>
              <a:t>Lodging Expenses (TLE) and Dislocation Allowance (DLA) are not authorized upon separation.</a:t>
            </a:r>
          </a:p>
          <a:p>
            <a:pPr lvl="1">
              <a:buFont typeface="Wingdings" panose="05000000000000000000" pitchFamily="2" charset="2"/>
              <a:buChar char="q"/>
            </a:pPr>
            <a:endParaRPr lang="en-US" sz="1600" dirty="0" smtClean="0"/>
          </a:p>
          <a:p>
            <a:pPr lvl="1">
              <a:buFont typeface="Wingdings" panose="05000000000000000000" pitchFamily="2" charset="2"/>
              <a:buChar char="q"/>
            </a:pPr>
            <a:r>
              <a:rPr lang="en-US" sz="1600" dirty="0" smtClean="0"/>
              <a:t>Disbursing/Finance office will process claims within </a:t>
            </a:r>
            <a:r>
              <a:rPr lang="en-US" sz="1600" dirty="0"/>
              <a:t>10 business days from the date voucher was submitted, but cannot be paid prior to </a:t>
            </a:r>
            <a:r>
              <a:rPr lang="en-US" sz="1600" dirty="0" smtClean="0"/>
              <a:t>mbrs end </a:t>
            </a:r>
            <a:r>
              <a:rPr lang="en-US" sz="1600" dirty="0"/>
              <a:t>of active service (EAS</a:t>
            </a:r>
            <a:r>
              <a:rPr lang="en-US" sz="1600" dirty="0" smtClean="0"/>
              <a:t>).</a:t>
            </a:r>
          </a:p>
          <a:p>
            <a:pPr lvl="1">
              <a:buFont typeface="Wingdings" panose="05000000000000000000" pitchFamily="2" charset="2"/>
              <a:buChar char="q"/>
            </a:pPr>
            <a:endParaRPr lang="en-US" sz="1600" dirty="0"/>
          </a:p>
          <a:p>
            <a:pPr lvl="1">
              <a:buFont typeface="Wingdings" panose="05000000000000000000" pitchFamily="2" charset="2"/>
              <a:buChar char="q"/>
            </a:pPr>
            <a:r>
              <a:rPr lang="en-US" sz="1600" dirty="0"/>
              <a:t>Disbursing/Finance </a:t>
            </a:r>
            <a:r>
              <a:rPr lang="en-US" sz="1600" dirty="0" smtClean="0"/>
              <a:t>office will not pay a separations travel advance any earlier than 10 days prior to estimated travel begin date.</a:t>
            </a:r>
          </a:p>
          <a:p>
            <a:pPr lvl="1">
              <a:buFont typeface="Wingdings" panose="05000000000000000000" pitchFamily="2" charset="2"/>
              <a:buChar char="q"/>
            </a:pPr>
            <a:endParaRPr lang="en-US" sz="1600" dirty="0" smtClean="0"/>
          </a:p>
          <a:p>
            <a:pPr lvl="1">
              <a:buFont typeface="Wingdings" panose="05000000000000000000" pitchFamily="2" charset="2"/>
              <a:buChar char="q"/>
            </a:pPr>
            <a:r>
              <a:rPr lang="en-US" sz="1600" dirty="0" smtClean="0"/>
              <a:t>If you did a Do-It-Yourself (DITY) Move, ensure you send a DITY Move claim to MCLC Albany, GA based on the instructions you were provided by the </a:t>
            </a:r>
            <a:r>
              <a:rPr lang="en-US" sz="1600" dirty="0"/>
              <a:t>DMO office. Instructions, forms and contact information can be obtained from their website: </a:t>
            </a:r>
            <a:r>
              <a:rPr lang="en-US" sz="1600" dirty="0">
                <a:hlinkClick r:id="rId2"/>
              </a:rPr>
              <a:t>http://</a:t>
            </a:r>
            <a:r>
              <a:rPr lang="en-US" sz="1600" dirty="0" smtClean="0">
                <a:hlinkClick r:id="rId2"/>
              </a:rPr>
              <a:t>www.logcom.marines.mil/Capabilities/DITYMoves.aspx</a:t>
            </a:r>
            <a:endParaRPr lang="en-US" sz="16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1870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24809"/>
            <a:ext cx="8229600" cy="889591"/>
          </a:xfrm>
        </p:spPr>
        <p:txBody>
          <a:bodyPr>
            <a:normAutofit/>
          </a:bodyPr>
          <a:lstStyle/>
          <a:p>
            <a:r>
              <a:rPr lang="en-US" sz="3600" b="1" u="sng" dirty="0" smtClean="0"/>
              <a:t>USEFUL INFORMATION</a:t>
            </a:r>
            <a:endParaRPr lang="en-US" sz="3600" b="1" u="sng" dirty="0"/>
          </a:p>
        </p:txBody>
      </p:sp>
      <p:sp>
        <p:nvSpPr>
          <p:cNvPr id="3" name="Subtitle 2"/>
          <p:cNvSpPr>
            <a:spLocks noGrp="1"/>
          </p:cNvSpPr>
          <p:nvPr>
            <p:ph idx="1"/>
          </p:nvPr>
        </p:nvSpPr>
        <p:spPr>
          <a:xfrm>
            <a:off x="1785314" y="914400"/>
            <a:ext cx="6901485" cy="5911703"/>
          </a:xfrm>
        </p:spPr>
        <p:txBody>
          <a:bodyPr>
            <a:noAutofit/>
          </a:bodyPr>
          <a:lstStyle/>
          <a:p>
            <a:pPr lvl="1">
              <a:buFont typeface="Wingdings" panose="05000000000000000000" pitchFamily="2" charset="2"/>
              <a:buChar char="q"/>
            </a:pPr>
            <a:r>
              <a:rPr lang="en-US" sz="1600" dirty="0" err="1" smtClean="0"/>
              <a:t>Mbr</a:t>
            </a:r>
            <a:r>
              <a:rPr lang="en-US" sz="1600" dirty="0" smtClean="0"/>
              <a:t> </a:t>
            </a:r>
            <a:r>
              <a:rPr lang="en-US" sz="1600" dirty="0"/>
              <a:t>must perform separation travel before a travel claim can be submitted for payment. Allowances are based on the type of separation and how much of the contract was fulfilled</a:t>
            </a:r>
            <a:r>
              <a:rPr lang="en-US" sz="1600" dirty="0" smtClean="0"/>
              <a:t>.</a:t>
            </a:r>
          </a:p>
          <a:p>
            <a:pPr lvl="1">
              <a:buFont typeface="Wingdings" panose="05000000000000000000" pitchFamily="2" charset="2"/>
              <a:buChar char="q"/>
            </a:pPr>
            <a:endParaRPr lang="en-US" sz="1600" b="1" dirty="0" smtClean="0">
              <a:solidFill>
                <a:prstClr val="black"/>
              </a:solidFill>
            </a:endParaRPr>
          </a:p>
          <a:p>
            <a:pPr lvl="1">
              <a:buFont typeface="Wingdings" panose="05000000000000000000" pitchFamily="2" charset="2"/>
              <a:buChar char="q"/>
            </a:pPr>
            <a:r>
              <a:rPr lang="en-US" sz="1600" dirty="0" err="1" smtClean="0">
                <a:solidFill>
                  <a:prstClr val="black"/>
                </a:solidFill>
              </a:rPr>
              <a:t>Mbrs</a:t>
            </a:r>
            <a:r>
              <a:rPr lang="en-US" sz="1600" dirty="0" smtClean="0">
                <a:solidFill>
                  <a:prstClr val="black"/>
                </a:solidFill>
              </a:rPr>
              <a:t> who are separated under “Other </a:t>
            </a:r>
            <a:r>
              <a:rPr lang="en-US" sz="1600" dirty="0">
                <a:solidFill>
                  <a:prstClr val="black"/>
                </a:solidFill>
              </a:rPr>
              <a:t>Than Honorable </a:t>
            </a:r>
            <a:r>
              <a:rPr lang="en-US" sz="1600" dirty="0" smtClean="0">
                <a:solidFill>
                  <a:prstClr val="black"/>
                </a:solidFill>
              </a:rPr>
              <a:t>Separation” will only be </a:t>
            </a:r>
            <a:r>
              <a:rPr lang="en-US" sz="1600" dirty="0">
                <a:solidFill>
                  <a:prstClr val="black"/>
                </a:solidFill>
              </a:rPr>
              <a:t>reimbursed cost of least expensive mode of travel (commercial bus) not to exceed distance to </a:t>
            </a:r>
            <a:r>
              <a:rPr lang="en-US" sz="1600" dirty="0" err="1">
                <a:solidFill>
                  <a:prstClr val="black"/>
                </a:solidFill>
              </a:rPr>
              <a:t>mbrs</a:t>
            </a:r>
            <a:r>
              <a:rPr lang="en-US" sz="1600" dirty="0">
                <a:solidFill>
                  <a:prstClr val="black"/>
                </a:solidFill>
              </a:rPr>
              <a:t> </a:t>
            </a:r>
            <a:r>
              <a:rPr lang="en-US" sz="1600" dirty="0" smtClean="0">
                <a:solidFill>
                  <a:prstClr val="black"/>
                </a:solidFill>
              </a:rPr>
              <a:t>home of record. </a:t>
            </a:r>
            <a:r>
              <a:rPr lang="en-US" sz="1600" dirty="0" err="1">
                <a:solidFill>
                  <a:prstClr val="black"/>
                </a:solidFill>
              </a:rPr>
              <a:t>Mbr</a:t>
            </a:r>
            <a:r>
              <a:rPr lang="en-US" sz="1600" dirty="0">
                <a:solidFill>
                  <a:prstClr val="black"/>
                </a:solidFill>
              </a:rPr>
              <a:t> will not receive Per Diem.</a:t>
            </a:r>
          </a:p>
          <a:p>
            <a:pPr lvl="1">
              <a:buFont typeface="Wingdings" panose="05000000000000000000" pitchFamily="2" charset="2"/>
              <a:buChar char="q"/>
            </a:pPr>
            <a:endParaRPr lang="en-US" sz="1600" b="1" u="sng" dirty="0">
              <a:solidFill>
                <a:prstClr val="black"/>
              </a:solidFill>
            </a:endParaRPr>
          </a:p>
          <a:p>
            <a:pPr lvl="1">
              <a:buFont typeface="Wingdings" panose="05000000000000000000" pitchFamily="2" charset="2"/>
              <a:buChar char="q"/>
            </a:pPr>
            <a:r>
              <a:rPr lang="en-US" sz="1600" dirty="0" err="1" smtClean="0">
                <a:solidFill>
                  <a:prstClr val="black"/>
                </a:solidFill>
              </a:rPr>
              <a:t>Mbrs</a:t>
            </a:r>
            <a:r>
              <a:rPr lang="en-US" sz="1600" dirty="0" smtClean="0">
                <a:solidFill>
                  <a:prstClr val="black"/>
                </a:solidFill>
              </a:rPr>
              <a:t> must complete </a:t>
            </a:r>
            <a:r>
              <a:rPr lang="en-US" sz="1600" dirty="0">
                <a:solidFill>
                  <a:prstClr val="black"/>
                </a:solidFill>
              </a:rPr>
              <a:t>t</a:t>
            </a:r>
            <a:r>
              <a:rPr lang="en-US" sz="1600" dirty="0" smtClean="0">
                <a:solidFill>
                  <a:prstClr val="black"/>
                </a:solidFill>
              </a:rPr>
              <a:t>ravel NLT </a:t>
            </a:r>
            <a:r>
              <a:rPr lang="en-US" sz="1600" dirty="0">
                <a:solidFill>
                  <a:prstClr val="black"/>
                </a:solidFill>
              </a:rPr>
              <a:t>6 months after ECC.</a:t>
            </a:r>
          </a:p>
          <a:p>
            <a:pPr marL="914400" lvl="2" indent="0">
              <a:buNone/>
            </a:pPr>
            <a:endParaRPr lang="en-US" sz="1600" dirty="0">
              <a:solidFill>
                <a:prstClr val="black"/>
              </a:solidFill>
            </a:endParaRPr>
          </a:p>
          <a:p>
            <a:pPr lvl="1">
              <a:buFont typeface="Wingdings" panose="05000000000000000000" pitchFamily="2" charset="2"/>
              <a:buChar char="q"/>
            </a:pPr>
            <a:r>
              <a:rPr lang="en-US" sz="1600" dirty="0" smtClean="0">
                <a:solidFill>
                  <a:prstClr val="black"/>
                </a:solidFill>
              </a:rPr>
              <a:t>If </a:t>
            </a:r>
            <a:r>
              <a:rPr lang="en-US" sz="1600" dirty="0" err="1" smtClean="0">
                <a:solidFill>
                  <a:prstClr val="black"/>
                </a:solidFill>
              </a:rPr>
              <a:t>mbrs</a:t>
            </a:r>
            <a:r>
              <a:rPr lang="en-US" sz="1600" dirty="0" smtClean="0">
                <a:solidFill>
                  <a:prstClr val="black"/>
                </a:solidFill>
              </a:rPr>
              <a:t> received an advance and failed to submit their travel claim, The </a:t>
            </a:r>
            <a:r>
              <a:rPr lang="en-US" sz="1600" dirty="0">
                <a:solidFill>
                  <a:prstClr val="black"/>
                </a:solidFill>
              </a:rPr>
              <a:t>DO/FO will begin collection action 30 days after ECC. Debt will </a:t>
            </a:r>
            <a:r>
              <a:rPr lang="en-US" sz="1600" dirty="0" smtClean="0">
                <a:solidFill>
                  <a:prstClr val="black"/>
                </a:solidFill>
              </a:rPr>
              <a:t>then be </a:t>
            </a:r>
            <a:r>
              <a:rPr lang="en-US" sz="1600" dirty="0">
                <a:solidFill>
                  <a:prstClr val="black"/>
                </a:solidFill>
              </a:rPr>
              <a:t>turned over to DFAS and ultimately the IRS for wages and tax levy. This action will result in adverse credit reporting.</a:t>
            </a:r>
          </a:p>
          <a:p>
            <a:pPr lvl="1">
              <a:buFont typeface="Wingdings" panose="05000000000000000000" pitchFamily="2" charset="2"/>
              <a:buChar char="q"/>
            </a:pPr>
            <a:endParaRPr lang="en-US" sz="1500" dirty="0" smtClean="0"/>
          </a:p>
          <a:p>
            <a:pPr lvl="1"/>
            <a:endParaRPr lang="en-US" sz="1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8930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71600" y="13138"/>
            <a:ext cx="8229600" cy="955158"/>
          </a:xfrm>
        </p:spPr>
        <p:txBody>
          <a:bodyPr>
            <a:normAutofit/>
          </a:bodyPr>
          <a:lstStyle/>
          <a:p>
            <a:r>
              <a:rPr lang="en-US" sz="3600" b="1" u="sng" dirty="0" smtClean="0"/>
              <a:t>REFERENCES / POINTS OF CONTACT</a:t>
            </a:r>
            <a:endParaRPr lang="en-US" sz="3600" b="1" u="sng" dirty="0"/>
          </a:p>
        </p:txBody>
      </p:sp>
      <p:sp>
        <p:nvSpPr>
          <p:cNvPr id="3" name="Subtitle 2"/>
          <p:cNvSpPr>
            <a:spLocks noGrp="1"/>
          </p:cNvSpPr>
          <p:nvPr>
            <p:ph idx="1"/>
          </p:nvPr>
        </p:nvSpPr>
        <p:spPr>
          <a:xfrm>
            <a:off x="2137009" y="1295400"/>
            <a:ext cx="6549791" cy="5784112"/>
          </a:xfrm>
        </p:spPr>
        <p:txBody>
          <a:bodyPr>
            <a:noAutofit/>
          </a:bodyPr>
          <a:lstStyle/>
          <a:p>
            <a:pPr>
              <a:buFont typeface="Wingdings" panose="05000000000000000000" pitchFamily="2" charset="2"/>
              <a:buChar char="q"/>
            </a:pPr>
            <a:r>
              <a:rPr lang="en-US" sz="1600" b="1" dirty="0" smtClean="0"/>
              <a:t>Joint Travel Regulations (JTR)</a:t>
            </a:r>
          </a:p>
          <a:p>
            <a:pPr marL="457200" lvl="1" indent="0">
              <a:buNone/>
            </a:pPr>
            <a:r>
              <a:rPr lang="en-US" sz="1600" dirty="0"/>
              <a:t>http://www.defensetravel.dod.mil/Docs/perdiem/JTR.pdf</a:t>
            </a:r>
            <a:endParaRPr lang="en-US" sz="1600" dirty="0" smtClean="0"/>
          </a:p>
          <a:p>
            <a:pPr marL="0" indent="0">
              <a:buNone/>
            </a:pPr>
            <a:endParaRPr lang="en-US" sz="1600" dirty="0" smtClean="0"/>
          </a:p>
          <a:p>
            <a:pPr>
              <a:buFont typeface="Wingdings" panose="05000000000000000000" pitchFamily="2" charset="2"/>
              <a:buChar char="q"/>
            </a:pPr>
            <a:r>
              <a:rPr lang="en-US" sz="1600" b="1" dirty="0" smtClean="0"/>
              <a:t>Marine Corps Travel Instruction Manual and Travel Advisory </a:t>
            </a:r>
            <a:r>
              <a:rPr lang="en-US" sz="1600" dirty="0" smtClean="0"/>
              <a:t>Notice (MCTIM/TANs)</a:t>
            </a:r>
          </a:p>
          <a:p>
            <a:pPr marL="0" indent="0">
              <a:buNone/>
            </a:pPr>
            <a:r>
              <a:rPr lang="en-US" sz="1600" dirty="0" smtClean="0"/>
              <a:t>	www.manpower.usmc.mil</a:t>
            </a:r>
          </a:p>
          <a:p>
            <a:pPr marL="0" indent="0">
              <a:buNone/>
            </a:pPr>
            <a:r>
              <a:rPr lang="en-US" sz="1600" dirty="0" smtClean="0"/>
              <a:t> </a:t>
            </a:r>
            <a:endParaRPr lang="en-US" sz="1600" dirty="0"/>
          </a:p>
          <a:p>
            <a:pPr>
              <a:buFont typeface="Wingdings" panose="05000000000000000000" pitchFamily="2" charset="2"/>
              <a:buChar char="q"/>
            </a:pPr>
            <a:r>
              <a:rPr lang="en-US" sz="1600" b="1" dirty="0" smtClean="0"/>
              <a:t>Camp Pendleton Disbursing Office </a:t>
            </a:r>
            <a:endParaRPr lang="en-US" sz="1600" b="1" dirty="0"/>
          </a:p>
          <a:p>
            <a:pPr marL="0" indent="0">
              <a:buNone/>
            </a:pPr>
            <a:r>
              <a:rPr lang="en-US" sz="1600" dirty="0"/>
              <a:t>	</a:t>
            </a:r>
            <a:r>
              <a:rPr lang="en-US" sz="1600" dirty="0" smtClean="0"/>
              <a:t>760-763-7100 / </a:t>
            </a:r>
            <a:r>
              <a:rPr lang="en-US" sz="1600" dirty="0" smtClean="0">
                <a:solidFill>
                  <a:prstClr val="black"/>
                </a:solidFill>
              </a:rPr>
              <a:t>1MEF_Disbursing_Travel@usmc.mil </a:t>
            </a:r>
            <a:endParaRPr lang="en-US" sz="1600" dirty="0">
              <a:solidFill>
                <a:prstClr val="black"/>
              </a:solidFill>
            </a:endParaRPr>
          </a:p>
          <a:p>
            <a:pPr marL="0" indent="0">
              <a:buNone/>
            </a:pPr>
            <a:endParaRPr lang="en-US" sz="1600" dirty="0" smtClean="0"/>
          </a:p>
          <a:p>
            <a:pPr marL="0" indent="0">
              <a:buNone/>
            </a:pPr>
            <a:endParaRPr lang="en-US" sz="1600" dirty="0"/>
          </a:p>
          <a:p>
            <a:pPr marL="0" indent="0">
              <a:buNone/>
            </a:pPr>
            <a:endParaRPr lang="en-US" sz="1600" dirty="0"/>
          </a:p>
          <a:p>
            <a:pPr>
              <a:buFont typeface="Courier New" panose="02070309020205020404" pitchFamily="49" charset="0"/>
              <a:buChar char="o"/>
            </a:pP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1505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2137009" y="2235159"/>
            <a:ext cx="6400800" cy="1219200"/>
          </a:xfrm>
        </p:spPr>
        <p:txBody>
          <a:bodyPr>
            <a:noAutofit/>
          </a:bodyPr>
          <a:lstStyle/>
          <a:p>
            <a:pPr marL="0" indent="0" algn="ctr">
              <a:buNone/>
            </a:pPr>
            <a:r>
              <a:rPr lang="en-US" sz="6600" b="1" dirty="0" smtClean="0"/>
              <a:t>QUESTIONS?</a:t>
            </a:r>
            <a:endParaRPr lang="en-US" sz="6600" dirty="0">
              <a:solidFill>
                <a:prstClr val="black"/>
              </a:solidFill>
            </a:endParaRPr>
          </a:p>
          <a:p>
            <a:pPr marL="0" indent="0">
              <a:buNone/>
            </a:pPr>
            <a:endParaRPr lang="en-US" sz="1600" dirty="0" smtClean="0"/>
          </a:p>
          <a:p>
            <a:pPr marL="0" indent="0">
              <a:buNone/>
            </a:pPr>
            <a:endParaRPr lang="en-US" sz="1600" dirty="0"/>
          </a:p>
          <a:p>
            <a:pPr marL="0" indent="0">
              <a:buNone/>
            </a:pPr>
            <a:endParaRPr lang="en-US" sz="1600" dirty="0"/>
          </a:p>
          <a:p>
            <a:pPr>
              <a:buFont typeface="Courier New" panose="02070309020205020404" pitchFamily="49" charset="0"/>
              <a:buChar char="o"/>
            </a:pP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3548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0"/>
            <a:ext cx="8229600" cy="1143000"/>
          </a:xfrm>
        </p:spPr>
        <p:txBody>
          <a:bodyPr>
            <a:normAutofit/>
          </a:bodyPr>
          <a:lstStyle/>
          <a:p>
            <a:r>
              <a:rPr lang="en-US" sz="3600" b="1" u="sng" dirty="0" smtClean="0"/>
              <a:t>CURRICULUM OVERVIEW</a:t>
            </a:r>
            <a:endParaRPr lang="en-US" sz="3600" b="1" u="sng" dirty="0"/>
          </a:p>
        </p:txBody>
      </p:sp>
      <p:sp>
        <p:nvSpPr>
          <p:cNvPr id="3" name="Subtitle 2"/>
          <p:cNvSpPr>
            <a:spLocks noGrp="1"/>
          </p:cNvSpPr>
          <p:nvPr>
            <p:ph idx="1"/>
          </p:nvPr>
        </p:nvSpPr>
        <p:spPr>
          <a:xfrm>
            <a:off x="2137009" y="914400"/>
            <a:ext cx="6180925" cy="5257800"/>
          </a:xfrm>
        </p:spPr>
        <p:txBody>
          <a:bodyPr>
            <a:noAutofit/>
          </a:bodyPr>
          <a:lstStyle/>
          <a:p>
            <a:pPr>
              <a:lnSpc>
                <a:spcPct val="170000"/>
              </a:lnSpc>
              <a:buFont typeface="Wingdings" panose="05000000000000000000" pitchFamily="2" charset="2"/>
              <a:buChar char="q"/>
            </a:pPr>
            <a:r>
              <a:rPr lang="en-US" sz="1800" dirty="0" smtClean="0"/>
              <a:t>Common </a:t>
            </a:r>
            <a:r>
              <a:rPr lang="en-US" sz="1800" dirty="0" smtClean="0"/>
              <a:t>Separation </a:t>
            </a:r>
            <a:r>
              <a:rPr lang="en-US" sz="1800" dirty="0" smtClean="0"/>
              <a:t>Terms</a:t>
            </a:r>
          </a:p>
          <a:p>
            <a:pPr>
              <a:lnSpc>
                <a:spcPct val="170000"/>
              </a:lnSpc>
              <a:buFont typeface="Wingdings" panose="05000000000000000000" pitchFamily="2" charset="2"/>
              <a:buChar char="q"/>
            </a:pPr>
            <a:r>
              <a:rPr lang="en-US" sz="1800" dirty="0" smtClean="0"/>
              <a:t>Separation Categories / Retirement Eligibility</a:t>
            </a:r>
          </a:p>
          <a:p>
            <a:pPr>
              <a:lnSpc>
                <a:spcPct val="170000"/>
              </a:lnSpc>
              <a:buFont typeface="Wingdings" panose="05000000000000000000" pitchFamily="2" charset="2"/>
              <a:buChar char="q"/>
            </a:pPr>
            <a:r>
              <a:rPr lang="en-US" sz="1800" dirty="0" smtClean="0"/>
              <a:t>Travel Entitlements</a:t>
            </a:r>
            <a:endParaRPr lang="en-US" sz="1800" dirty="0" smtClean="0"/>
          </a:p>
          <a:p>
            <a:pPr>
              <a:lnSpc>
                <a:spcPct val="170000"/>
              </a:lnSpc>
              <a:buFont typeface="Wingdings" panose="05000000000000000000" pitchFamily="2" charset="2"/>
              <a:buChar char="q"/>
            </a:pPr>
            <a:r>
              <a:rPr lang="en-US" sz="1800" dirty="0" smtClean="0"/>
              <a:t>Modes of Travel</a:t>
            </a:r>
          </a:p>
          <a:p>
            <a:pPr>
              <a:lnSpc>
                <a:spcPct val="170000"/>
              </a:lnSpc>
              <a:buFont typeface="Wingdings" panose="05000000000000000000" pitchFamily="2" charset="2"/>
              <a:buChar char="q"/>
            </a:pPr>
            <a:r>
              <a:rPr lang="en-US" sz="1800" dirty="0"/>
              <a:t>Documents Required Upon Submission</a:t>
            </a:r>
          </a:p>
          <a:p>
            <a:pPr>
              <a:lnSpc>
                <a:spcPct val="170000"/>
              </a:lnSpc>
              <a:buFont typeface="Wingdings" panose="05000000000000000000" pitchFamily="2" charset="2"/>
              <a:buChar char="q"/>
            </a:pPr>
            <a:r>
              <a:rPr lang="en-US" sz="1800" dirty="0"/>
              <a:t>Travel Claim Submission</a:t>
            </a:r>
          </a:p>
          <a:p>
            <a:pPr>
              <a:lnSpc>
                <a:spcPct val="170000"/>
              </a:lnSpc>
              <a:buFont typeface="Wingdings" panose="05000000000000000000" pitchFamily="2" charset="2"/>
              <a:buChar char="q"/>
            </a:pPr>
            <a:r>
              <a:rPr lang="en-US" sz="1800" dirty="0"/>
              <a:t>Useful Information</a:t>
            </a:r>
          </a:p>
          <a:p>
            <a:pPr>
              <a:lnSpc>
                <a:spcPct val="170000"/>
              </a:lnSpc>
              <a:buFont typeface="Wingdings" panose="05000000000000000000" pitchFamily="2" charset="2"/>
              <a:buChar char="q"/>
            </a:pPr>
            <a:r>
              <a:rPr lang="en-US" sz="1800" dirty="0"/>
              <a:t>References / Points of Contact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8426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184484"/>
            <a:ext cx="8229600" cy="685800"/>
          </a:xfrm>
        </p:spPr>
        <p:txBody>
          <a:bodyPr>
            <a:normAutofit/>
          </a:bodyPr>
          <a:lstStyle/>
          <a:p>
            <a:r>
              <a:rPr lang="en-US" sz="3600" b="1" u="sng" dirty="0" smtClean="0"/>
              <a:t>SEPARATION CATEGORIES</a:t>
            </a:r>
            <a:endParaRPr lang="en-US" sz="3600" b="1" u="sng" dirty="0"/>
          </a:p>
        </p:txBody>
      </p:sp>
      <p:sp>
        <p:nvSpPr>
          <p:cNvPr id="3" name="Subtitle 2"/>
          <p:cNvSpPr>
            <a:spLocks noGrp="1"/>
          </p:cNvSpPr>
          <p:nvPr>
            <p:ph idx="1"/>
          </p:nvPr>
        </p:nvSpPr>
        <p:spPr>
          <a:xfrm>
            <a:off x="1828800" y="1082289"/>
            <a:ext cx="6778391" cy="5807242"/>
          </a:xfrm>
        </p:spPr>
        <p:txBody>
          <a:bodyPr>
            <a:noAutofit/>
          </a:bodyPr>
          <a:lstStyle/>
          <a:p>
            <a:pPr lvl="1">
              <a:buFont typeface="Wingdings" panose="05000000000000000000" pitchFamily="2" charset="2"/>
              <a:buChar char="q"/>
            </a:pPr>
            <a:r>
              <a:rPr lang="en-US" sz="1600" b="1" dirty="0" smtClean="0"/>
              <a:t>Category I: (Travel reimbursement will be limited to their HOR or PLEAD)</a:t>
            </a:r>
          </a:p>
          <a:p>
            <a:pPr lvl="2">
              <a:buFont typeface="Wingdings" panose="05000000000000000000" pitchFamily="2" charset="2"/>
              <a:buChar char="§"/>
            </a:pPr>
            <a:r>
              <a:rPr lang="en-US" sz="1600" dirty="0" smtClean="0"/>
              <a:t>Honorably separated.</a:t>
            </a:r>
          </a:p>
          <a:p>
            <a:pPr lvl="2">
              <a:buFont typeface="Wingdings" panose="05000000000000000000" pitchFamily="2" charset="2"/>
              <a:buChar char="§"/>
            </a:pPr>
            <a:r>
              <a:rPr lang="en-US" sz="1600" dirty="0" smtClean="0"/>
              <a:t>Completed at least 90% of active duty enlistment. </a:t>
            </a:r>
          </a:p>
          <a:p>
            <a:pPr lvl="2">
              <a:buFont typeface="Wingdings" panose="05000000000000000000" pitchFamily="2" charset="2"/>
              <a:buChar char="§"/>
            </a:pPr>
            <a:r>
              <a:rPr lang="en-US" sz="1600" dirty="0" smtClean="0"/>
              <a:t>Medical reasons or hardship </a:t>
            </a:r>
          </a:p>
          <a:p>
            <a:pPr lvl="2">
              <a:buFont typeface="Wingdings" panose="05000000000000000000" pitchFamily="2" charset="2"/>
              <a:buChar char="§"/>
            </a:pPr>
            <a:r>
              <a:rPr lang="en-US" sz="1600" dirty="0" smtClean="0"/>
              <a:t>Contract reduced by the CMC or Sec of the Navy. </a:t>
            </a:r>
          </a:p>
          <a:p>
            <a:pPr lvl="2">
              <a:buFont typeface="Wingdings" panose="05000000000000000000" pitchFamily="2" charset="2"/>
              <a:buChar char="§"/>
            </a:pPr>
            <a:endParaRPr lang="en-US" sz="1050" dirty="0" smtClean="0"/>
          </a:p>
          <a:p>
            <a:pPr lvl="1">
              <a:buFont typeface="Wingdings" panose="05000000000000000000" pitchFamily="2" charset="2"/>
              <a:buChar char="q"/>
            </a:pPr>
            <a:r>
              <a:rPr lang="en-US" sz="1600" b="1" dirty="0" smtClean="0"/>
              <a:t>Category II: (</a:t>
            </a:r>
            <a:r>
              <a:rPr lang="en-US" sz="1600" b="1" dirty="0" err="1" smtClean="0"/>
              <a:t>Mbrs</a:t>
            </a:r>
            <a:r>
              <a:rPr lang="en-US" sz="1600" b="1" dirty="0" smtClean="0"/>
              <a:t> travel </a:t>
            </a:r>
            <a:r>
              <a:rPr lang="en-US" sz="1600" b="1" dirty="0"/>
              <a:t>reimbursement will be limited to </a:t>
            </a:r>
            <a:r>
              <a:rPr lang="en-US" sz="1600" b="1" dirty="0" smtClean="0"/>
              <a:t>least expensive mode)</a:t>
            </a:r>
            <a:endParaRPr lang="en-US" sz="1600" dirty="0" smtClean="0"/>
          </a:p>
          <a:p>
            <a:pPr lvl="2">
              <a:buFont typeface="Wingdings" panose="05000000000000000000" pitchFamily="2" charset="2"/>
              <a:buChar char="§"/>
            </a:pPr>
            <a:r>
              <a:rPr lang="en-US" sz="1600" dirty="0" smtClean="0"/>
              <a:t>Honorably separated or discharged under other than honorable conditions. </a:t>
            </a:r>
          </a:p>
          <a:p>
            <a:pPr lvl="2">
              <a:buFont typeface="Wingdings" panose="05000000000000000000" pitchFamily="2" charset="2"/>
              <a:buChar char="§"/>
            </a:pPr>
            <a:r>
              <a:rPr lang="en-US" sz="1600" dirty="0" smtClean="0"/>
              <a:t>Completed less than 90% of active duty enlistment. </a:t>
            </a:r>
          </a:p>
          <a:p>
            <a:pPr lvl="2">
              <a:buFont typeface="Wingdings" panose="05000000000000000000" pitchFamily="2" charset="2"/>
              <a:buChar char="§"/>
            </a:pPr>
            <a:r>
              <a:rPr lang="en-US" sz="1600" dirty="0" smtClean="0"/>
              <a:t>Depns will be limited to </a:t>
            </a:r>
            <a:r>
              <a:rPr lang="en-US" sz="1600" dirty="0" err="1" smtClean="0"/>
              <a:t>mbrs</a:t>
            </a:r>
            <a:r>
              <a:rPr lang="en-US" sz="1600" dirty="0" smtClean="0"/>
              <a:t> HOR or place of enlistment. </a:t>
            </a:r>
          </a:p>
          <a:p>
            <a:pPr lvl="2">
              <a:buFont typeface="Wingdings" panose="05000000000000000000" pitchFamily="2" charset="2"/>
              <a:buChar char="§"/>
            </a:pPr>
            <a:endParaRPr lang="en-US" sz="1050" dirty="0" smtClean="0"/>
          </a:p>
          <a:p>
            <a:pPr lvl="1">
              <a:buFont typeface="Wingdings" panose="05000000000000000000" pitchFamily="2" charset="2"/>
              <a:buChar char="q"/>
            </a:pPr>
            <a:r>
              <a:rPr lang="en-US" sz="1600" b="1" dirty="0" smtClean="0"/>
              <a:t>Category III:</a:t>
            </a:r>
          </a:p>
          <a:p>
            <a:pPr lvl="2">
              <a:buFont typeface="Wingdings" panose="05000000000000000000" pitchFamily="2" charset="2"/>
              <a:buChar char="§"/>
            </a:pPr>
            <a:r>
              <a:rPr lang="en-US" sz="1600" dirty="0" smtClean="0"/>
              <a:t>Retired. </a:t>
            </a:r>
          </a:p>
          <a:p>
            <a:pPr lvl="2">
              <a:buFont typeface="Wingdings" panose="05000000000000000000" pitchFamily="2" charset="2"/>
              <a:buChar char="§"/>
            </a:pPr>
            <a:r>
              <a:rPr lang="en-US" sz="1600" dirty="0" smtClean="0"/>
              <a:t>Transferred to the Fleet Marine Corps Reserve (FMCR).</a:t>
            </a:r>
          </a:p>
          <a:p>
            <a:pPr lvl="2">
              <a:buFont typeface="Wingdings" panose="05000000000000000000" pitchFamily="2" charset="2"/>
              <a:buChar char="§"/>
            </a:pPr>
            <a:r>
              <a:rPr lang="en-US" sz="1600" dirty="0" smtClean="0"/>
              <a:t>Placed on the TDRL/PDRL.</a:t>
            </a:r>
            <a:endParaRPr lang="en-US" sz="1600" b="1" u="sng" dirty="0" smtClean="0"/>
          </a:p>
          <a:p>
            <a:pPr>
              <a:buFont typeface="Wingdings" panose="05000000000000000000" pitchFamily="2" charset="2"/>
              <a:buChar char="q"/>
            </a:pPr>
            <a:endParaRPr lang="en-US" sz="1000" b="1" u="sng" dirty="0" smtClean="0"/>
          </a:p>
          <a:p>
            <a:pPr marL="0" indent="0">
              <a:buNone/>
            </a:pPr>
            <a:r>
              <a:rPr lang="en-US" sz="1400" dirty="0" smtClean="0"/>
              <a:t/>
            </a:r>
            <a:br>
              <a:rPr lang="en-US" sz="1400" dirty="0" smtClean="0"/>
            </a:br>
            <a:endParaRPr 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0996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24809"/>
            <a:ext cx="8229600" cy="889591"/>
          </a:xfrm>
        </p:spPr>
        <p:txBody>
          <a:bodyPr>
            <a:normAutofit/>
          </a:bodyPr>
          <a:lstStyle/>
          <a:p>
            <a:r>
              <a:rPr lang="en-US" sz="3200" b="1" u="sng" dirty="0" smtClean="0"/>
              <a:t>TRAVEL ENTITLEMENTS</a:t>
            </a:r>
            <a:endParaRPr lang="en-US" sz="3200" b="1" u="sng" dirty="0"/>
          </a:p>
        </p:txBody>
      </p:sp>
      <p:sp>
        <p:nvSpPr>
          <p:cNvPr id="3" name="Subtitle 2"/>
          <p:cNvSpPr>
            <a:spLocks noGrp="1"/>
          </p:cNvSpPr>
          <p:nvPr>
            <p:ph idx="1"/>
          </p:nvPr>
        </p:nvSpPr>
        <p:spPr>
          <a:xfrm>
            <a:off x="2057400" y="946297"/>
            <a:ext cx="7358686" cy="5911703"/>
          </a:xfrm>
        </p:spPr>
        <p:txBody>
          <a:bodyPr>
            <a:noAutofit/>
          </a:bodyPr>
          <a:lstStyle/>
          <a:p>
            <a:pPr>
              <a:buFont typeface="Wingdings" panose="05000000000000000000" pitchFamily="2" charset="2"/>
              <a:buChar char="q"/>
            </a:pPr>
            <a:r>
              <a:rPr lang="en-US" sz="1700" b="1" dirty="0"/>
              <a:t>What is Per Diem?</a:t>
            </a:r>
          </a:p>
          <a:p>
            <a:pPr lvl="1">
              <a:buFont typeface="Wingdings" panose="05000000000000000000" pitchFamily="2" charset="2"/>
              <a:buChar char="§"/>
            </a:pPr>
            <a:r>
              <a:rPr lang="en-US" sz="1500" dirty="0"/>
              <a:t>Daily amount paid to a traveler on official business which covers lodging, meals, and incidentals. </a:t>
            </a:r>
          </a:p>
          <a:p>
            <a:pPr lvl="1">
              <a:buFont typeface="Wingdings" panose="05000000000000000000" pitchFamily="2" charset="2"/>
              <a:buChar char="§"/>
            </a:pPr>
            <a:r>
              <a:rPr lang="en-US" sz="1500" dirty="0"/>
              <a:t>Commercial transportation per diem is based on the locality rate. </a:t>
            </a:r>
          </a:p>
          <a:p>
            <a:pPr lvl="1">
              <a:buFont typeface="Wingdings" panose="05000000000000000000" pitchFamily="2" charset="2"/>
              <a:buChar char="§"/>
            </a:pPr>
            <a:r>
              <a:rPr lang="en-US" sz="1500" dirty="0"/>
              <a:t>POV per diem is $144 per travel day. (changes every FY)</a:t>
            </a:r>
          </a:p>
          <a:p>
            <a:pPr lvl="1">
              <a:buFont typeface="Wingdings" panose="05000000000000000000" pitchFamily="2" charset="2"/>
              <a:buChar char="§"/>
            </a:pPr>
            <a:endParaRPr lang="en-US" sz="1000" dirty="0"/>
          </a:p>
          <a:p>
            <a:pPr>
              <a:buFont typeface="Wingdings" panose="05000000000000000000" pitchFamily="2" charset="2"/>
              <a:buChar char="q"/>
            </a:pPr>
            <a:r>
              <a:rPr lang="en-US" sz="1700" b="1" dirty="0"/>
              <a:t>What is MALT (Monetary Allowance in Lieu of Transportation) ?</a:t>
            </a:r>
            <a:endParaRPr lang="en-US" sz="1700" dirty="0"/>
          </a:p>
          <a:p>
            <a:pPr lvl="1">
              <a:buFont typeface="Wingdings" panose="05000000000000000000" pitchFamily="2" charset="2"/>
              <a:buChar char="§"/>
            </a:pPr>
            <a:r>
              <a:rPr lang="en-US" sz="1500" dirty="0"/>
              <a:t>Amount paid to traveler to reimburse </a:t>
            </a:r>
            <a:r>
              <a:rPr lang="en-US" sz="1500" dirty="0" err="1"/>
              <a:t>mbr</a:t>
            </a:r>
            <a:r>
              <a:rPr lang="en-US" sz="1500" dirty="0"/>
              <a:t> for mileage used during travel.</a:t>
            </a:r>
          </a:p>
          <a:p>
            <a:pPr lvl="1">
              <a:buFont typeface="Wingdings" panose="05000000000000000000" pitchFamily="2" charset="2"/>
              <a:buChar char="§"/>
            </a:pPr>
            <a:r>
              <a:rPr lang="en-US" sz="1500" dirty="0"/>
              <a:t>Current MALT rate: $0.17 per mile (changes every CY)</a:t>
            </a:r>
          </a:p>
          <a:p>
            <a:pPr lvl="1">
              <a:buFont typeface="Wingdings" panose="05000000000000000000" pitchFamily="2" charset="2"/>
              <a:buChar char="§"/>
            </a:pPr>
            <a:r>
              <a:rPr lang="en-US" sz="1500" dirty="0"/>
              <a:t>Distance is calculated by DTOD (Defense Table of Official Distances)</a:t>
            </a:r>
          </a:p>
          <a:p>
            <a:pPr lvl="1">
              <a:buFont typeface="Wingdings" panose="05000000000000000000" pitchFamily="2" charset="2"/>
              <a:buChar char="§"/>
            </a:pPr>
            <a:r>
              <a:rPr lang="en-US" sz="1500" dirty="0"/>
              <a:t>MALT can be paid up to (2) POVS if </a:t>
            </a:r>
            <a:r>
              <a:rPr lang="en-US" sz="1500" dirty="0" err="1"/>
              <a:t>mbr</a:t>
            </a:r>
            <a:r>
              <a:rPr lang="en-US" sz="1500" dirty="0"/>
              <a:t> states (2) POVs were utilized on 1351-2. </a:t>
            </a:r>
          </a:p>
          <a:p>
            <a:pPr lvl="1">
              <a:buFont typeface="Wingdings" panose="05000000000000000000" pitchFamily="2" charset="2"/>
              <a:buChar char="§"/>
            </a:pPr>
            <a:r>
              <a:rPr lang="en-US" sz="1500" dirty="0"/>
              <a:t>MALT is not based on the number of travelers. </a:t>
            </a:r>
          </a:p>
          <a:p>
            <a:pPr lvl="1">
              <a:buFont typeface="Wingdings" panose="05000000000000000000" pitchFamily="2" charset="2"/>
              <a:buChar char="§"/>
            </a:pPr>
            <a:endParaRPr lang="en-US" sz="1000" dirty="0"/>
          </a:p>
          <a:p>
            <a:pPr>
              <a:buFont typeface="Wingdings" panose="05000000000000000000" pitchFamily="2" charset="2"/>
              <a:buChar char="q"/>
            </a:pPr>
            <a:r>
              <a:rPr lang="en-US" sz="1700" b="1" dirty="0"/>
              <a:t>How is travel time/distance calculated?</a:t>
            </a:r>
            <a:endParaRPr lang="en-US" sz="1700" dirty="0"/>
          </a:p>
          <a:p>
            <a:pPr lvl="1">
              <a:buFont typeface="Wingdings" panose="05000000000000000000" pitchFamily="2" charset="2"/>
              <a:buChar char="§"/>
            </a:pPr>
            <a:r>
              <a:rPr lang="en-US" sz="1500" dirty="0"/>
              <a:t>Travel days are calculated by using </a:t>
            </a:r>
            <a:r>
              <a:rPr lang="en-US" sz="1500" u="sng" dirty="0"/>
              <a:t>(350)  miles / per (1) day </a:t>
            </a:r>
            <a:r>
              <a:rPr lang="en-US" sz="1500" dirty="0"/>
              <a:t>based on the DTOD distance from old PDS to new PDS. </a:t>
            </a:r>
          </a:p>
          <a:p>
            <a:pPr lvl="1">
              <a:buFont typeface="Wingdings" panose="05000000000000000000" pitchFamily="2" charset="2"/>
              <a:buChar char="§"/>
            </a:pPr>
            <a:r>
              <a:rPr lang="en-US" sz="1500" dirty="0"/>
              <a:t>If the excess distance is (51) miles or more after dividing distance by (350), (1) additional travel day is allowed. </a:t>
            </a:r>
          </a:p>
          <a:p>
            <a:pPr lvl="1">
              <a:buFont typeface="Wingdings" panose="05000000000000000000" pitchFamily="2" charset="2"/>
              <a:buChar char="§"/>
            </a:pPr>
            <a:r>
              <a:rPr lang="en-US" sz="1500" dirty="0"/>
              <a:t>There is no mandatory distance that must be driven per day. </a:t>
            </a:r>
          </a:p>
          <a:p>
            <a:pPr lvl="1">
              <a:buFont typeface="Wingdings" panose="05000000000000000000" pitchFamily="2" charset="2"/>
              <a:buChar char="q"/>
            </a:pPr>
            <a:endParaRPr lang="en-US" sz="2000" dirty="0" smtClean="0"/>
          </a:p>
          <a:p>
            <a:pPr lvl="1">
              <a:buFont typeface="Wingdings" panose="05000000000000000000" pitchFamily="2" charset="2"/>
              <a:buChar char="q"/>
            </a:pPr>
            <a:endParaRPr lang="en-US" sz="2000" dirty="0"/>
          </a:p>
          <a:p>
            <a:pPr lvl="1">
              <a:buFont typeface="Wingdings" panose="05000000000000000000" pitchFamily="2" charset="2"/>
              <a:buChar char="q"/>
            </a:pPr>
            <a:endParaRPr lang="en-US" sz="20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2935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20053"/>
            <a:ext cx="8229600" cy="685800"/>
          </a:xfrm>
        </p:spPr>
        <p:txBody>
          <a:bodyPr>
            <a:normAutofit/>
          </a:bodyPr>
          <a:lstStyle/>
          <a:p>
            <a:r>
              <a:rPr lang="en-US" sz="3200" b="1" u="sng" dirty="0" smtClean="0"/>
              <a:t>REIMBURSABLE EXPENSES</a:t>
            </a:r>
            <a:endParaRPr lang="en-US" sz="3200" b="1" u="sng" dirty="0"/>
          </a:p>
        </p:txBody>
      </p:sp>
      <p:sp>
        <p:nvSpPr>
          <p:cNvPr id="3" name="Subtitle 2"/>
          <p:cNvSpPr>
            <a:spLocks noGrp="1"/>
          </p:cNvSpPr>
          <p:nvPr>
            <p:ph idx="1"/>
          </p:nvPr>
        </p:nvSpPr>
        <p:spPr>
          <a:xfrm>
            <a:off x="2028725" y="713874"/>
            <a:ext cx="6886675" cy="6144126"/>
          </a:xfrm>
        </p:spPr>
        <p:txBody>
          <a:bodyPr>
            <a:noAutofit/>
          </a:bodyPr>
          <a:lstStyle/>
          <a:p>
            <a:pPr>
              <a:buFont typeface="Wingdings" panose="05000000000000000000" pitchFamily="2" charset="2"/>
              <a:buChar char="q"/>
            </a:pPr>
            <a:r>
              <a:rPr lang="en-US" sz="1600" b="1" dirty="0"/>
              <a:t>What expenses are </a:t>
            </a:r>
            <a:r>
              <a:rPr lang="en-US" sz="1600" b="1" dirty="0" smtClean="0"/>
              <a:t>reimbursable?</a:t>
            </a:r>
            <a:endParaRPr lang="en-US" sz="1600" b="1" dirty="0"/>
          </a:p>
          <a:p>
            <a:pPr lvl="1">
              <a:buFont typeface="Wingdings" panose="05000000000000000000" pitchFamily="2" charset="2"/>
              <a:buChar char="§"/>
            </a:pPr>
            <a:r>
              <a:rPr lang="en-US" sz="1500" dirty="0"/>
              <a:t>Tolls</a:t>
            </a:r>
          </a:p>
          <a:p>
            <a:pPr lvl="1">
              <a:buFont typeface="Wingdings" panose="05000000000000000000" pitchFamily="2" charset="2"/>
              <a:buChar char="§"/>
            </a:pPr>
            <a:r>
              <a:rPr lang="en-US" sz="1500" dirty="0"/>
              <a:t>Commercial transportation expenses (bus, airfare, taxi)</a:t>
            </a:r>
          </a:p>
          <a:p>
            <a:pPr lvl="1">
              <a:buFont typeface="Wingdings" panose="05000000000000000000" pitchFamily="2" charset="2"/>
              <a:buChar char="§"/>
            </a:pPr>
            <a:r>
              <a:rPr lang="en-US" sz="1500" dirty="0" smtClean="0"/>
              <a:t>Receipts </a:t>
            </a:r>
            <a:r>
              <a:rPr lang="en-US" sz="1500" dirty="0"/>
              <a:t>for any expense costing $75.00 or more must be </a:t>
            </a:r>
            <a:r>
              <a:rPr lang="en-US" sz="1500" dirty="0" smtClean="0"/>
              <a:t>provided</a:t>
            </a:r>
          </a:p>
          <a:p>
            <a:pPr lvl="1">
              <a:buFont typeface="Wingdings" panose="05000000000000000000" pitchFamily="2" charset="2"/>
              <a:buChar char="§"/>
            </a:pPr>
            <a:r>
              <a:rPr lang="en-US" sz="1500" dirty="0" smtClean="0"/>
              <a:t>All expenses MUST be annotated on 1351-2 in block 18</a:t>
            </a:r>
            <a:endParaRPr lang="en-US" sz="1500" dirty="0"/>
          </a:p>
          <a:p>
            <a:pPr>
              <a:buFont typeface="Wingdings" panose="05000000000000000000" pitchFamily="2" charset="2"/>
              <a:buChar char="q"/>
            </a:pPr>
            <a:endParaRPr lang="en-US" sz="800" b="1" dirty="0" smtClean="0"/>
          </a:p>
          <a:p>
            <a:pPr>
              <a:buFont typeface="Wingdings" panose="05000000000000000000" pitchFamily="2" charset="2"/>
              <a:buChar char="q"/>
            </a:pPr>
            <a:r>
              <a:rPr lang="en-US" sz="1600" b="1" dirty="0" smtClean="0"/>
              <a:t>What </a:t>
            </a:r>
            <a:r>
              <a:rPr lang="en-US" sz="1600" b="1" dirty="0"/>
              <a:t>expenses are </a:t>
            </a:r>
            <a:r>
              <a:rPr lang="en-US" sz="1600" b="1" u="sng" dirty="0" smtClean="0"/>
              <a:t>not</a:t>
            </a:r>
            <a:r>
              <a:rPr lang="en-US" sz="1600" b="1" dirty="0" smtClean="0"/>
              <a:t> reimbursable?</a:t>
            </a:r>
            <a:endParaRPr lang="en-US" sz="1600" b="1" dirty="0"/>
          </a:p>
          <a:p>
            <a:pPr lvl="1">
              <a:buFont typeface="Wingdings" panose="05000000000000000000" pitchFamily="2" charset="2"/>
              <a:buChar char="§"/>
            </a:pPr>
            <a:r>
              <a:rPr lang="en-US" sz="1500" dirty="0"/>
              <a:t>F</a:t>
            </a:r>
            <a:r>
              <a:rPr lang="en-US" sz="1500" dirty="0" smtClean="0"/>
              <a:t>ood</a:t>
            </a:r>
            <a:endParaRPr lang="en-US" sz="1500" dirty="0"/>
          </a:p>
          <a:p>
            <a:pPr lvl="1">
              <a:buFont typeface="Wingdings" panose="05000000000000000000" pitchFamily="2" charset="2"/>
              <a:buChar char="§"/>
            </a:pPr>
            <a:r>
              <a:rPr lang="en-US" sz="1500" dirty="0"/>
              <a:t>G</a:t>
            </a:r>
            <a:r>
              <a:rPr lang="en-US" sz="1500" dirty="0" smtClean="0"/>
              <a:t>as</a:t>
            </a:r>
            <a:endParaRPr lang="en-US" sz="1500" dirty="0"/>
          </a:p>
          <a:p>
            <a:pPr lvl="1">
              <a:buFont typeface="Wingdings" panose="05000000000000000000" pitchFamily="2" charset="2"/>
              <a:buChar char="§"/>
            </a:pPr>
            <a:r>
              <a:rPr lang="en-US" sz="1500" dirty="0" smtClean="0"/>
              <a:t>Any expense $75.00 or more without a valid receipt </a:t>
            </a:r>
          </a:p>
          <a:p>
            <a:pPr>
              <a:buFont typeface="Wingdings" panose="05000000000000000000" pitchFamily="2" charset="2"/>
              <a:buChar char="q"/>
            </a:pPr>
            <a:endParaRPr lang="en-US" sz="800" b="1" dirty="0" smtClean="0"/>
          </a:p>
          <a:p>
            <a:pPr>
              <a:buFont typeface="Wingdings" panose="05000000000000000000" pitchFamily="2" charset="2"/>
              <a:buChar char="q"/>
            </a:pPr>
            <a:r>
              <a:rPr lang="en-US" sz="1600" b="1" dirty="0" smtClean="0"/>
              <a:t>What are the requirements for receipts?</a:t>
            </a:r>
          </a:p>
          <a:p>
            <a:pPr lvl="1">
              <a:buFont typeface="Wingdings" panose="05000000000000000000" pitchFamily="2" charset="2"/>
              <a:buChar char="§"/>
            </a:pPr>
            <a:r>
              <a:rPr lang="en-US" sz="1500" dirty="0" smtClean="0"/>
              <a:t>Legibly written/printed</a:t>
            </a:r>
          </a:p>
          <a:p>
            <a:pPr lvl="1">
              <a:buFont typeface="Wingdings" panose="05000000000000000000" pitchFamily="2" charset="2"/>
              <a:buChar char="§"/>
            </a:pPr>
            <a:r>
              <a:rPr lang="en-US" sz="1500" dirty="0" smtClean="0"/>
              <a:t>Name of vendor</a:t>
            </a:r>
          </a:p>
          <a:p>
            <a:pPr lvl="1">
              <a:buFont typeface="Wingdings" panose="05000000000000000000" pitchFamily="2" charset="2"/>
              <a:buChar char="§"/>
            </a:pPr>
            <a:r>
              <a:rPr lang="en-US" sz="1500" dirty="0" smtClean="0"/>
              <a:t>Date the good/service was provided/purchased</a:t>
            </a:r>
          </a:p>
          <a:p>
            <a:pPr lvl="1">
              <a:buFont typeface="Wingdings" panose="05000000000000000000" pitchFamily="2" charset="2"/>
              <a:buChar char="§"/>
            </a:pPr>
            <a:r>
              <a:rPr lang="en-US" sz="1500" dirty="0" smtClean="0"/>
              <a:t>Price of the good/service purchased</a:t>
            </a:r>
          </a:p>
          <a:p>
            <a:pPr lvl="1">
              <a:buFont typeface="Wingdings" panose="05000000000000000000" pitchFamily="2" charset="2"/>
              <a:buChar char="§"/>
            </a:pPr>
            <a:r>
              <a:rPr lang="en-US" sz="1500" dirty="0" smtClean="0"/>
              <a:t>Total amount due </a:t>
            </a:r>
          </a:p>
          <a:p>
            <a:pPr lvl="1">
              <a:buFont typeface="Wingdings" panose="05000000000000000000" pitchFamily="2" charset="2"/>
              <a:buChar char="§"/>
            </a:pPr>
            <a:r>
              <a:rPr lang="en-US" sz="1500" dirty="0" smtClean="0"/>
              <a:t>Indication that the total amount due was paid</a:t>
            </a:r>
          </a:p>
          <a:p>
            <a:pPr lvl="1">
              <a:buFont typeface="Wingdings" panose="05000000000000000000" pitchFamily="2" charset="2"/>
              <a:buChar char="§"/>
            </a:pPr>
            <a:r>
              <a:rPr lang="en-US" sz="1500" dirty="0" smtClean="0"/>
              <a:t>Include bank statement showing expense was purchased to prevent issues</a:t>
            </a:r>
          </a:p>
          <a:p>
            <a:pPr lvl="1">
              <a:buFont typeface="Wingdings" panose="05000000000000000000" pitchFamily="2" charset="2"/>
              <a:buChar char="§"/>
            </a:pPr>
            <a:endParaRPr lang="en-US" sz="1500" dirty="0" smtClean="0"/>
          </a:p>
          <a:p>
            <a:pPr lvl="1">
              <a:buFont typeface="Wingdings" panose="05000000000000000000" pitchFamily="2" charset="2"/>
              <a:buChar char="§"/>
            </a:pPr>
            <a:endParaRPr lang="en-US" sz="1500" b="1" dirty="0" smtClean="0"/>
          </a:p>
          <a:p>
            <a:pPr lvl="1">
              <a:buFont typeface="Wingdings" panose="05000000000000000000" pitchFamily="2" charset="2"/>
              <a:buChar char="§"/>
            </a:pPr>
            <a:endParaRPr lang="en-US" sz="1500" dirty="0">
              <a:latin typeface="Calibri (Body)"/>
            </a:endParaRPr>
          </a:p>
          <a:p>
            <a:pPr marL="0" indent="0">
              <a:buNone/>
            </a:pPr>
            <a:endParaRPr lang="en-US" sz="15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221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fade">
                                      <p:cBhvr>
                                        <p:cTn id="21" dur="500"/>
                                        <p:tgtEl>
                                          <p:spTgt spid="3">
                                            <p:txEl>
                                              <p:pRg st="11" end="11"/>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fade">
                                      <p:cBhvr>
                                        <p:cTn id="24" dur="500"/>
                                        <p:tgtEl>
                                          <p:spTgt spid="3">
                                            <p:txEl>
                                              <p:pRg st="12" end="1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fade">
                                      <p:cBhvr>
                                        <p:cTn id="27" dur="500"/>
                                        <p:tgtEl>
                                          <p:spTgt spid="3">
                                            <p:txEl>
                                              <p:pRg st="13" end="13"/>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4" end="14"/>
                                            </p:txEl>
                                          </p:spTgt>
                                        </p:tgtEl>
                                        <p:attrNameLst>
                                          <p:attrName>style.visibility</p:attrName>
                                        </p:attrNameLst>
                                      </p:cBhvr>
                                      <p:to>
                                        <p:strVal val="visible"/>
                                      </p:to>
                                    </p:set>
                                    <p:animEffect transition="in" filter="fade">
                                      <p:cBhvr>
                                        <p:cTn id="30" dur="500"/>
                                        <p:tgtEl>
                                          <p:spTgt spid="3">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animEffect transition="in" filter="fade">
                                      <p:cBhvr>
                                        <p:cTn id="33" dur="500"/>
                                        <p:tgtEl>
                                          <p:spTgt spid="3">
                                            <p:txEl>
                                              <p:pRg st="15" end="1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6" end="16"/>
                                            </p:txEl>
                                          </p:spTgt>
                                        </p:tgtEl>
                                        <p:attrNameLst>
                                          <p:attrName>style.visibility</p:attrName>
                                        </p:attrNameLst>
                                      </p:cBhvr>
                                      <p:to>
                                        <p:strVal val="visible"/>
                                      </p:to>
                                    </p:set>
                                    <p:animEffect transition="in" filter="fade">
                                      <p:cBhvr>
                                        <p:cTn id="36" dur="500"/>
                                        <p:tgtEl>
                                          <p:spTgt spid="3">
                                            <p:txEl>
                                              <p:pRg st="16" end="1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animEffect transition="in" filter="fade">
                                      <p:cBhvr>
                                        <p:cTn id="39" dur="500"/>
                                        <p:tgtEl>
                                          <p:spTgt spid="3">
                                            <p:txEl>
                                              <p:pRg st="17" end="17"/>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3">
                                            <p:txEl>
                                              <p:pRg st="18" end="18"/>
                                            </p:txEl>
                                          </p:spTgt>
                                        </p:tgtEl>
                                        <p:attrNameLst>
                                          <p:attrName>style.visibility</p:attrName>
                                        </p:attrNameLst>
                                      </p:cBhvr>
                                      <p:to>
                                        <p:strVal val="visible"/>
                                      </p:to>
                                    </p:set>
                                    <p:animEffect transition="in" filter="fade">
                                      <p:cBhvr>
                                        <p:cTn id="4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0"/>
            <a:ext cx="8229600" cy="914400"/>
          </a:xfrm>
        </p:spPr>
        <p:txBody>
          <a:bodyPr>
            <a:normAutofit/>
          </a:bodyPr>
          <a:lstStyle/>
          <a:p>
            <a:r>
              <a:rPr lang="en-US" sz="3200" b="1" u="sng" dirty="0" smtClean="0"/>
              <a:t>MODES OF TRAVEL (POV)</a:t>
            </a:r>
            <a:endParaRPr lang="en-US" sz="3200" b="1" u="sng" dirty="0"/>
          </a:p>
        </p:txBody>
      </p:sp>
      <p:sp>
        <p:nvSpPr>
          <p:cNvPr id="3" name="Subtitle 2"/>
          <p:cNvSpPr>
            <a:spLocks noGrp="1"/>
          </p:cNvSpPr>
          <p:nvPr>
            <p:ph idx="1"/>
          </p:nvPr>
        </p:nvSpPr>
        <p:spPr>
          <a:xfrm>
            <a:off x="2050174" y="914400"/>
            <a:ext cx="6941426" cy="5943600"/>
          </a:xfrm>
        </p:spPr>
        <p:txBody>
          <a:bodyPr>
            <a:noAutofit/>
          </a:bodyPr>
          <a:lstStyle/>
          <a:p>
            <a:pPr marL="285750" indent="-285750">
              <a:buFont typeface="Wingdings" panose="05000000000000000000" pitchFamily="2" charset="2"/>
              <a:buChar char="q"/>
            </a:pPr>
            <a:r>
              <a:rPr lang="en-US" sz="1500" b="1" dirty="0"/>
              <a:t>What </a:t>
            </a:r>
            <a:r>
              <a:rPr lang="en-US" sz="1500" b="1" dirty="0" smtClean="0"/>
              <a:t>modes of travel can be used?</a:t>
            </a:r>
            <a:endParaRPr lang="en-US" sz="1500" b="1" dirty="0"/>
          </a:p>
          <a:p>
            <a:pPr marL="742950" lvl="2" indent="-285750">
              <a:buFont typeface="Wingdings" panose="05000000000000000000" pitchFamily="2" charset="2"/>
              <a:buChar char="§"/>
            </a:pPr>
            <a:r>
              <a:rPr lang="en-US" sz="1400" dirty="0" smtClean="0"/>
              <a:t>Depending on what is authorized in the </a:t>
            </a:r>
            <a:r>
              <a:rPr lang="en-US" sz="1400" dirty="0" err="1" smtClean="0"/>
              <a:t>mbrs</a:t>
            </a:r>
            <a:r>
              <a:rPr lang="en-US" sz="1400" dirty="0" smtClean="0"/>
              <a:t> orders, a </a:t>
            </a:r>
            <a:r>
              <a:rPr lang="en-US" sz="1400" dirty="0" err="1" smtClean="0"/>
              <a:t>mbr</a:t>
            </a:r>
            <a:r>
              <a:rPr lang="en-US" sz="1400" dirty="0" smtClean="0"/>
              <a:t> may elect to travel by:</a:t>
            </a:r>
            <a:endParaRPr lang="en-US" sz="1400" dirty="0"/>
          </a:p>
          <a:p>
            <a:pPr marL="914400" lvl="2" indent="0">
              <a:buNone/>
            </a:pPr>
            <a:r>
              <a:rPr lang="en-US" sz="1400" dirty="0" smtClean="0">
                <a:solidFill>
                  <a:prstClr val="black"/>
                </a:solidFill>
              </a:rPr>
              <a:t>- Personally owned vehicle (POV)</a:t>
            </a:r>
          </a:p>
          <a:p>
            <a:pPr marL="914400" lvl="2" indent="0">
              <a:buNone/>
            </a:pPr>
            <a:r>
              <a:rPr lang="en-US" sz="1400" dirty="0" smtClean="0">
                <a:solidFill>
                  <a:prstClr val="black"/>
                </a:solidFill>
              </a:rPr>
              <a:t>- Commercial transportation (ex: air, bus, rail)</a:t>
            </a:r>
          </a:p>
          <a:p>
            <a:pPr marL="914400" lvl="2" indent="0">
              <a:buNone/>
            </a:pPr>
            <a:r>
              <a:rPr lang="en-US" sz="1400" dirty="0" smtClean="0">
                <a:solidFill>
                  <a:prstClr val="black"/>
                </a:solidFill>
              </a:rPr>
              <a:t>- Transportation purchased by the government </a:t>
            </a:r>
          </a:p>
          <a:p>
            <a:pPr lvl="2">
              <a:buFontTx/>
              <a:buChar char="-"/>
            </a:pPr>
            <a:endParaRPr lang="en-US" sz="1000" dirty="0" smtClean="0">
              <a:solidFill>
                <a:prstClr val="black"/>
              </a:solidFill>
            </a:endParaRPr>
          </a:p>
          <a:p>
            <a:pPr marL="285750" indent="-285750">
              <a:buFont typeface="Wingdings" panose="05000000000000000000" pitchFamily="2" charset="2"/>
              <a:buChar char="q"/>
            </a:pPr>
            <a:r>
              <a:rPr lang="en-US" sz="1500" b="1" dirty="0" smtClean="0"/>
              <a:t>What should a </a:t>
            </a:r>
            <a:r>
              <a:rPr lang="en-US" sz="1500" b="1" dirty="0" err="1" smtClean="0"/>
              <a:t>mbr</a:t>
            </a:r>
            <a:r>
              <a:rPr lang="en-US" sz="1500" b="1" dirty="0" smtClean="0"/>
              <a:t> expect when traveling by POV?</a:t>
            </a:r>
          </a:p>
          <a:p>
            <a:pPr marL="742950" lvl="2" indent="-285750">
              <a:buFont typeface="Wingdings" panose="05000000000000000000" pitchFamily="2" charset="2"/>
              <a:buChar char="§"/>
            </a:pPr>
            <a:r>
              <a:rPr lang="en-US" sz="1400" dirty="0" err="1"/>
              <a:t>Mbr</a:t>
            </a:r>
            <a:r>
              <a:rPr lang="en-US" sz="1400" dirty="0"/>
              <a:t> will receive $0.17 per mile </a:t>
            </a:r>
            <a:r>
              <a:rPr lang="en-US" sz="1400" dirty="0" smtClean="0"/>
              <a:t>traveled.</a:t>
            </a:r>
            <a:endParaRPr lang="en-US" sz="1400" dirty="0"/>
          </a:p>
          <a:p>
            <a:pPr marL="742950" lvl="2" indent="-285750">
              <a:buFont typeface="Wingdings" panose="05000000000000000000" pitchFamily="2" charset="2"/>
              <a:buChar char="§"/>
            </a:pPr>
            <a:r>
              <a:rPr lang="en-US" sz="1400" dirty="0" smtClean="0"/>
              <a:t>Travelers will be reimbursed travel per diem for each authorized travel day used which covers the cost of daily lodging and meals.</a:t>
            </a:r>
          </a:p>
          <a:p>
            <a:pPr marL="1200150" lvl="3" indent="-285750">
              <a:buFont typeface="Wingdings" panose="05000000000000000000" pitchFamily="2" charset="2"/>
              <a:buChar char="§"/>
            </a:pPr>
            <a:r>
              <a:rPr lang="en-US" sz="1400" dirty="0" err="1" smtClean="0"/>
              <a:t>Mbr</a:t>
            </a:r>
            <a:r>
              <a:rPr lang="en-US" sz="1400" dirty="0" smtClean="0"/>
              <a:t>: </a:t>
            </a:r>
            <a:r>
              <a:rPr lang="en-US" sz="1400" b="1" dirty="0" smtClean="0"/>
              <a:t>$144.00</a:t>
            </a:r>
          </a:p>
          <a:p>
            <a:pPr marL="1200150" lvl="3" indent="-285750">
              <a:buFont typeface="Wingdings" panose="05000000000000000000" pitchFamily="2" charset="2"/>
              <a:buChar char="§"/>
            </a:pPr>
            <a:r>
              <a:rPr lang="en-US" sz="1400" dirty="0" err="1" smtClean="0"/>
              <a:t>Depns</a:t>
            </a:r>
            <a:r>
              <a:rPr lang="en-US" sz="1400" dirty="0" smtClean="0"/>
              <a:t> 12 and over: </a:t>
            </a:r>
            <a:r>
              <a:rPr lang="en-US" sz="1400" b="1" dirty="0" smtClean="0"/>
              <a:t>$108.00 </a:t>
            </a:r>
          </a:p>
          <a:p>
            <a:pPr marL="1200150" lvl="3" indent="-285750">
              <a:buFont typeface="Wingdings" panose="05000000000000000000" pitchFamily="2" charset="2"/>
              <a:buChar char="§"/>
            </a:pPr>
            <a:r>
              <a:rPr lang="en-US" sz="1400" dirty="0" err="1" smtClean="0"/>
              <a:t>Depns</a:t>
            </a:r>
            <a:r>
              <a:rPr lang="en-US" sz="1400" dirty="0" smtClean="0"/>
              <a:t> 11 and under: </a:t>
            </a:r>
            <a:r>
              <a:rPr lang="en-US" sz="1400" b="1" dirty="0" smtClean="0"/>
              <a:t>$72.00 </a:t>
            </a:r>
          </a:p>
          <a:p>
            <a:pPr marL="1200150" lvl="3" indent="-285750">
              <a:buFont typeface="Wingdings" panose="05000000000000000000" pitchFamily="2" charset="2"/>
              <a:buChar char="§"/>
            </a:pPr>
            <a:r>
              <a:rPr lang="en-US" sz="1400" dirty="0" smtClean="0"/>
              <a:t>If </a:t>
            </a:r>
            <a:r>
              <a:rPr lang="en-US" sz="1400" dirty="0" err="1" smtClean="0"/>
              <a:t>depns</a:t>
            </a:r>
            <a:r>
              <a:rPr lang="en-US" sz="1400" dirty="0" smtClean="0"/>
              <a:t> travel on separate dates, the spouse or (1) </a:t>
            </a:r>
            <a:r>
              <a:rPr lang="en-US" sz="1400" dirty="0" err="1" smtClean="0"/>
              <a:t>depn</a:t>
            </a:r>
            <a:r>
              <a:rPr lang="en-US" sz="1400" dirty="0" smtClean="0"/>
              <a:t> driver will receive the full rate of </a:t>
            </a:r>
            <a:r>
              <a:rPr lang="en-US" sz="1400" b="1" dirty="0" smtClean="0"/>
              <a:t>$144.00</a:t>
            </a:r>
          </a:p>
          <a:p>
            <a:pPr marL="1200150" lvl="3" indent="-285750">
              <a:buFont typeface="Wingdings" panose="05000000000000000000" pitchFamily="2" charset="2"/>
              <a:buChar char="§"/>
            </a:pPr>
            <a:endParaRPr lang="en-US" sz="1000" b="1" dirty="0" smtClean="0"/>
          </a:p>
          <a:p>
            <a:pPr marL="285750" indent="-285750">
              <a:buFont typeface="Wingdings" panose="05000000000000000000" pitchFamily="2" charset="2"/>
              <a:buChar char="q"/>
            </a:pPr>
            <a:r>
              <a:rPr lang="en-US" sz="1500" b="1" dirty="0" smtClean="0"/>
              <a:t>What if I am authorized (8) travel days from PDS to new address, but complete travel in (4) days?</a:t>
            </a:r>
            <a:endParaRPr lang="en-US" sz="1500" b="1" dirty="0"/>
          </a:p>
          <a:p>
            <a:pPr marL="742950" lvl="2" indent="-285750">
              <a:buFont typeface="Wingdings" panose="05000000000000000000" pitchFamily="2" charset="2"/>
              <a:buChar char="§"/>
            </a:pPr>
            <a:r>
              <a:rPr lang="en-US" sz="1400" dirty="0" smtClean="0">
                <a:solidFill>
                  <a:prstClr val="black"/>
                </a:solidFill>
              </a:rPr>
              <a:t>Travelers </a:t>
            </a:r>
            <a:r>
              <a:rPr lang="en-US" sz="1400" dirty="0">
                <a:solidFill>
                  <a:prstClr val="black"/>
                </a:solidFill>
              </a:rPr>
              <a:t>will be limited to actual travel days </a:t>
            </a:r>
            <a:r>
              <a:rPr lang="en-US" sz="1400" dirty="0" smtClean="0">
                <a:solidFill>
                  <a:prstClr val="black"/>
                </a:solidFill>
              </a:rPr>
              <a:t>utilized meaning DTOD determined travel distance from the (2) locations is over 2,501 miles which allowed (8) travel days. If </a:t>
            </a:r>
            <a:r>
              <a:rPr lang="en-US" sz="1400" dirty="0" err="1" smtClean="0">
                <a:solidFill>
                  <a:prstClr val="black"/>
                </a:solidFill>
              </a:rPr>
              <a:t>mbr</a:t>
            </a:r>
            <a:r>
              <a:rPr lang="en-US" sz="1400" dirty="0" smtClean="0">
                <a:solidFill>
                  <a:prstClr val="black"/>
                </a:solidFill>
              </a:rPr>
              <a:t> completes travel in (4) days, all travelers will only receive (4) days of travel per diem plus $447.44 for MALT.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140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fade">
                                      <p:cBhvr>
                                        <p:cTn id="10" dur="500"/>
                                        <p:tgtEl>
                                          <p:spTgt spid="3">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fade">
                                      <p:cBhvr>
                                        <p:cTn id="16" dur="500"/>
                                        <p:tgtEl>
                                          <p:spTgt spid="3">
                                            <p:txEl>
                                              <p:pRg st="9" end="9"/>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fade">
                                      <p:cBhvr>
                                        <p:cTn id="19" dur="500"/>
                                        <p:tgtEl>
                                          <p:spTgt spid="3">
                                            <p:txEl>
                                              <p:pRg st="10" end="1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500"/>
                                        <p:tgtEl>
                                          <p:spTgt spid="3">
                                            <p:txEl>
                                              <p:pRg st="11" end="1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fade">
                                      <p:cBhvr>
                                        <p:cTn id="25" dur="500"/>
                                        <p:tgtEl>
                                          <p:spTgt spid="3">
                                            <p:txEl>
                                              <p:pRg st="12" end="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14" end="14"/>
                                            </p:txEl>
                                          </p:spTgt>
                                        </p:tgtEl>
                                        <p:attrNameLst>
                                          <p:attrName>style.visibility</p:attrName>
                                        </p:attrNameLst>
                                      </p:cBhvr>
                                      <p:to>
                                        <p:strVal val="visible"/>
                                      </p:to>
                                    </p:set>
                                    <p:animEffect transition="in" filter="fade">
                                      <p:cBhvr>
                                        <p:cTn id="30" dur="500"/>
                                        <p:tgtEl>
                                          <p:spTgt spid="3">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animEffect transition="in" filter="fade">
                                      <p:cBhvr>
                                        <p:cTn id="33"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0"/>
            <a:ext cx="8229600" cy="914400"/>
          </a:xfrm>
        </p:spPr>
        <p:txBody>
          <a:bodyPr>
            <a:normAutofit/>
          </a:bodyPr>
          <a:lstStyle/>
          <a:p>
            <a:r>
              <a:rPr lang="en-US" sz="3200" b="1" u="sng" dirty="0" smtClean="0"/>
              <a:t>MODES OF TRAVEL (COMMERICAL)</a:t>
            </a:r>
            <a:endParaRPr lang="en-US" sz="3200" b="1" u="sng" dirty="0"/>
          </a:p>
        </p:txBody>
      </p:sp>
      <p:sp>
        <p:nvSpPr>
          <p:cNvPr id="3" name="Subtitle 2"/>
          <p:cNvSpPr>
            <a:spLocks noGrp="1"/>
          </p:cNvSpPr>
          <p:nvPr>
            <p:ph idx="1"/>
          </p:nvPr>
        </p:nvSpPr>
        <p:spPr>
          <a:xfrm>
            <a:off x="2060809" y="914400"/>
            <a:ext cx="6930791" cy="5638800"/>
          </a:xfrm>
        </p:spPr>
        <p:txBody>
          <a:bodyPr>
            <a:noAutofit/>
          </a:bodyPr>
          <a:lstStyle/>
          <a:p>
            <a:pPr marL="285750" indent="-285750">
              <a:buFont typeface="Wingdings" panose="05000000000000000000" pitchFamily="2" charset="2"/>
              <a:buChar char="q"/>
            </a:pPr>
            <a:r>
              <a:rPr lang="en-US" sz="1600" b="1" dirty="0"/>
              <a:t>What should a </a:t>
            </a:r>
            <a:r>
              <a:rPr lang="en-US" sz="1600" b="1" dirty="0" err="1"/>
              <a:t>mbr</a:t>
            </a:r>
            <a:r>
              <a:rPr lang="en-US" sz="1600" b="1" dirty="0"/>
              <a:t> expect when traveling by </a:t>
            </a:r>
            <a:r>
              <a:rPr lang="en-US" sz="1600" b="1" dirty="0" smtClean="0"/>
              <a:t>commercial transportation?</a:t>
            </a:r>
            <a:endParaRPr lang="en-US" sz="1600" b="1" dirty="0"/>
          </a:p>
          <a:p>
            <a:pPr marL="742950" lvl="2" indent="-285750">
              <a:buFont typeface="Wingdings" panose="05000000000000000000" pitchFamily="2" charset="2"/>
              <a:buChar char="§"/>
            </a:pPr>
            <a:r>
              <a:rPr lang="en-US" sz="1400" dirty="0" err="1"/>
              <a:t>Mbr</a:t>
            </a:r>
            <a:r>
              <a:rPr lang="en-US" sz="1400" dirty="0"/>
              <a:t> will receive </a:t>
            </a:r>
            <a:r>
              <a:rPr lang="en-US" sz="1400" dirty="0" smtClean="0"/>
              <a:t>(1) day </a:t>
            </a:r>
            <a:r>
              <a:rPr lang="en-US" sz="1400" dirty="0"/>
              <a:t>of commercial per diem </a:t>
            </a:r>
            <a:r>
              <a:rPr lang="en-US" sz="1400" dirty="0" smtClean="0"/>
              <a:t>regardless of how </a:t>
            </a:r>
            <a:r>
              <a:rPr lang="en-US" sz="1400" dirty="0"/>
              <a:t>many travel days </a:t>
            </a:r>
            <a:r>
              <a:rPr lang="en-US" sz="1400" dirty="0" smtClean="0"/>
              <a:t>used</a:t>
            </a:r>
            <a:r>
              <a:rPr lang="en-US" sz="1400" dirty="0"/>
              <a:t>. </a:t>
            </a:r>
          </a:p>
          <a:p>
            <a:pPr marL="742950" lvl="2" indent="-285750">
              <a:buFont typeface="Wingdings" panose="05000000000000000000" pitchFamily="2" charset="2"/>
              <a:buChar char="§"/>
            </a:pPr>
            <a:r>
              <a:rPr lang="en-US" sz="1400" dirty="0" err="1" smtClean="0">
                <a:solidFill>
                  <a:prstClr val="black"/>
                </a:solidFill>
              </a:rPr>
              <a:t>Mbr</a:t>
            </a:r>
            <a:r>
              <a:rPr lang="en-US" sz="1400" dirty="0" smtClean="0">
                <a:solidFill>
                  <a:prstClr val="black"/>
                </a:solidFill>
              </a:rPr>
              <a:t> may be reimbursed airfare if claimed on 1351-2 and provides a valid receipt.</a:t>
            </a:r>
          </a:p>
          <a:p>
            <a:pPr marL="742950" lvl="2" indent="-285750">
              <a:buFont typeface="Wingdings" panose="05000000000000000000" pitchFamily="2" charset="2"/>
              <a:buChar char="§"/>
            </a:pPr>
            <a:r>
              <a:rPr lang="en-US" sz="1400" dirty="0" err="1" smtClean="0">
                <a:solidFill>
                  <a:prstClr val="black"/>
                </a:solidFill>
              </a:rPr>
              <a:t>Mbr</a:t>
            </a:r>
            <a:r>
              <a:rPr lang="en-US" sz="1400" dirty="0" smtClean="0">
                <a:solidFill>
                  <a:prstClr val="black"/>
                </a:solidFill>
              </a:rPr>
              <a:t> will be limited to the GTR cost of the flight meaning if </a:t>
            </a:r>
            <a:r>
              <a:rPr lang="en-US" sz="1400" dirty="0" err="1" smtClean="0">
                <a:solidFill>
                  <a:prstClr val="black"/>
                </a:solidFill>
              </a:rPr>
              <a:t>mbr</a:t>
            </a:r>
            <a:r>
              <a:rPr lang="en-US" sz="1400" dirty="0" smtClean="0">
                <a:solidFill>
                  <a:prstClr val="black"/>
                </a:solidFill>
              </a:rPr>
              <a:t> purchased flight for $900, but the government could have purchased the flight for $750 then </a:t>
            </a:r>
            <a:r>
              <a:rPr lang="en-US" sz="1400" dirty="0" err="1" smtClean="0">
                <a:solidFill>
                  <a:prstClr val="black"/>
                </a:solidFill>
              </a:rPr>
              <a:t>mbr</a:t>
            </a:r>
            <a:r>
              <a:rPr lang="en-US" sz="1400" dirty="0" smtClean="0">
                <a:solidFill>
                  <a:prstClr val="black"/>
                </a:solidFill>
              </a:rPr>
              <a:t> will only receive $750.</a:t>
            </a:r>
          </a:p>
          <a:p>
            <a:pPr marL="742950" lvl="2" indent="-285750">
              <a:buFont typeface="Wingdings" panose="05000000000000000000" pitchFamily="2" charset="2"/>
              <a:buChar char="§"/>
            </a:pPr>
            <a:r>
              <a:rPr lang="en-US" sz="1400" dirty="0" smtClean="0">
                <a:solidFill>
                  <a:prstClr val="black"/>
                </a:solidFill>
              </a:rPr>
              <a:t>To compare GTR costs visit:</a:t>
            </a:r>
          </a:p>
          <a:p>
            <a:pPr marL="457200" lvl="2" indent="0">
              <a:buNone/>
            </a:pPr>
            <a:r>
              <a:rPr lang="en-US" sz="1400" dirty="0" smtClean="0">
                <a:solidFill>
                  <a:prstClr val="black"/>
                </a:solidFill>
              </a:rPr>
              <a:t>	</a:t>
            </a:r>
            <a:r>
              <a:rPr lang="en-US" sz="1400" dirty="0" smtClean="0">
                <a:solidFill>
                  <a:prstClr val="black"/>
                </a:solidFill>
                <a:hlinkClick r:id="rId2"/>
              </a:rPr>
              <a:t>https</a:t>
            </a:r>
            <a:r>
              <a:rPr lang="en-US" sz="1400" dirty="0">
                <a:solidFill>
                  <a:prstClr val="black"/>
                </a:solidFill>
                <a:hlinkClick r:id="rId2"/>
              </a:rPr>
              <a:t>://</a:t>
            </a:r>
            <a:r>
              <a:rPr lang="en-US" sz="1400" dirty="0" smtClean="0">
                <a:solidFill>
                  <a:prstClr val="black"/>
                </a:solidFill>
                <a:hlinkClick r:id="rId2"/>
              </a:rPr>
              <a:t>cpsearch.fas.gsa.gov/cpsearch/search.do?method=enter</a:t>
            </a:r>
            <a:endParaRPr lang="en-US" sz="1400" dirty="0" smtClean="0">
              <a:solidFill>
                <a:prstClr val="black"/>
              </a:solidFill>
            </a:endParaRPr>
          </a:p>
          <a:p>
            <a:pPr marL="457200" lvl="2" indent="0">
              <a:buNone/>
            </a:pPr>
            <a:endParaRPr lang="en-US" sz="1500" dirty="0">
              <a:solidFill>
                <a:prstClr val="black"/>
              </a:solidFill>
            </a:endParaRPr>
          </a:p>
          <a:p>
            <a:pPr marL="285750" indent="-285750">
              <a:buFont typeface="Wingdings" panose="05000000000000000000" pitchFamily="2" charset="2"/>
              <a:buChar char="q"/>
            </a:pPr>
            <a:r>
              <a:rPr lang="en-US" sz="1600" b="1" dirty="0"/>
              <a:t>What should a </a:t>
            </a:r>
            <a:r>
              <a:rPr lang="en-US" sz="1600" b="1" dirty="0" err="1"/>
              <a:t>mbr</a:t>
            </a:r>
            <a:r>
              <a:rPr lang="en-US" sz="1600" b="1" dirty="0"/>
              <a:t> expect when traveling by </a:t>
            </a:r>
            <a:r>
              <a:rPr lang="en-US" sz="1600" b="1" dirty="0" smtClean="0"/>
              <a:t>transportation purchased by the government?</a:t>
            </a:r>
            <a:endParaRPr lang="en-US" sz="1600" b="1" dirty="0"/>
          </a:p>
          <a:p>
            <a:pPr marL="742950" lvl="2" indent="-285750">
              <a:buFont typeface="Wingdings" panose="05000000000000000000" pitchFamily="2" charset="2"/>
              <a:buChar char="§"/>
            </a:pPr>
            <a:r>
              <a:rPr lang="en-US" sz="1400" dirty="0" err="1"/>
              <a:t>Mbr</a:t>
            </a:r>
            <a:r>
              <a:rPr lang="en-US" sz="1400" dirty="0"/>
              <a:t> </a:t>
            </a:r>
            <a:r>
              <a:rPr lang="en-US" sz="1400" dirty="0" smtClean="0"/>
              <a:t>may receive up to (2) days of commercial per diem depending on how many travel days </a:t>
            </a:r>
            <a:r>
              <a:rPr lang="en-US" sz="1400" dirty="0" err="1" smtClean="0"/>
              <a:t>mbr</a:t>
            </a:r>
            <a:r>
              <a:rPr lang="en-US" sz="1400" dirty="0" smtClean="0"/>
              <a:t> used. </a:t>
            </a:r>
            <a:endParaRPr lang="en-US" sz="1400" dirty="0"/>
          </a:p>
          <a:p>
            <a:pPr marL="742950" lvl="2" indent="-285750">
              <a:buFont typeface="Wingdings" panose="05000000000000000000" pitchFamily="2" charset="2"/>
              <a:buChar char="§"/>
            </a:pPr>
            <a:r>
              <a:rPr lang="en-US" sz="1400" dirty="0" err="1">
                <a:solidFill>
                  <a:prstClr val="black"/>
                </a:solidFill>
              </a:rPr>
              <a:t>Mbr</a:t>
            </a:r>
            <a:r>
              <a:rPr lang="en-US" sz="1400" dirty="0">
                <a:solidFill>
                  <a:prstClr val="black"/>
                </a:solidFill>
              </a:rPr>
              <a:t> </a:t>
            </a:r>
            <a:r>
              <a:rPr lang="en-US" sz="1400" dirty="0" smtClean="0">
                <a:solidFill>
                  <a:prstClr val="black"/>
                </a:solidFill>
              </a:rPr>
              <a:t>will not be reimbursed airfare. </a:t>
            </a:r>
            <a:endParaRPr lang="en-US" sz="1400" dirty="0">
              <a:solidFill>
                <a:prstClr val="black"/>
              </a:solidFill>
            </a:endParaRPr>
          </a:p>
          <a:p>
            <a:pPr marL="742950" lvl="2" indent="-285750">
              <a:buFont typeface="Wingdings" panose="05000000000000000000" pitchFamily="2" charset="2"/>
              <a:buChar char="§"/>
            </a:pPr>
            <a:endParaRPr lang="en-US" sz="1500" dirty="0" smtClean="0">
              <a:solidFill>
                <a:prstClr val="black"/>
              </a:solidFill>
            </a:endParaRPr>
          </a:p>
          <a:p>
            <a:pPr marL="285750" indent="-285750">
              <a:buFont typeface="Wingdings" panose="05000000000000000000" pitchFamily="2" charset="2"/>
              <a:buChar char="q"/>
            </a:pPr>
            <a:r>
              <a:rPr lang="en-US" sz="1600" b="1" dirty="0" smtClean="0"/>
              <a:t>Where do I find the rates for commercial per diem?</a:t>
            </a:r>
            <a:endParaRPr lang="en-US" sz="1600" dirty="0" smtClean="0"/>
          </a:p>
          <a:p>
            <a:pPr marL="742950" lvl="2" indent="-285750">
              <a:buFont typeface="Wingdings" panose="05000000000000000000" pitchFamily="2" charset="2"/>
              <a:buChar char="§"/>
            </a:pPr>
            <a:r>
              <a:rPr lang="en-US" sz="1400" dirty="0" smtClean="0">
                <a:hlinkClick r:id="rId3"/>
              </a:rPr>
              <a:t>https</a:t>
            </a:r>
            <a:r>
              <a:rPr lang="en-US" sz="1400" dirty="0">
                <a:hlinkClick r:id="rId3"/>
              </a:rPr>
              <a:t>://</a:t>
            </a:r>
            <a:r>
              <a:rPr lang="en-US" sz="1400" dirty="0" smtClean="0">
                <a:hlinkClick r:id="rId3"/>
              </a:rPr>
              <a:t>www.defensetravel.dod.mil/site/perdiemCalc.cfm</a:t>
            </a:r>
            <a:endParaRPr lang="en-US" sz="1400" dirty="0" smtClean="0"/>
          </a:p>
          <a:p>
            <a:pPr marL="742950" lvl="2" indent="-285750">
              <a:buFont typeface="Wingdings" panose="05000000000000000000" pitchFamily="2" charset="2"/>
              <a:buChar char="§"/>
            </a:pPr>
            <a:r>
              <a:rPr lang="en-US" sz="1400" dirty="0">
                <a:solidFill>
                  <a:prstClr val="black"/>
                </a:solidFill>
              </a:rPr>
              <a:t>Y</a:t>
            </a:r>
            <a:r>
              <a:rPr lang="en-US" sz="1400" dirty="0" smtClean="0">
                <a:solidFill>
                  <a:prstClr val="black"/>
                </a:solidFill>
              </a:rPr>
              <a:t>ou will only receive 75% of commercial per diem on the </a:t>
            </a:r>
            <a:r>
              <a:rPr lang="en-US" sz="1400" u="sng" dirty="0" smtClean="0">
                <a:solidFill>
                  <a:prstClr val="black"/>
                </a:solidFill>
              </a:rPr>
              <a:t>day of departure </a:t>
            </a:r>
            <a:r>
              <a:rPr lang="en-US" sz="1400" dirty="0" smtClean="0">
                <a:solidFill>
                  <a:prstClr val="black"/>
                </a:solidFill>
              </a:rPr>
              <a:t>from PDS and the </a:t>
            </a:r>
            <a:r>
              <a:rPr lang="en-US" sz="1400" u="sng" dirty="0" smtClean="0">
                <a:solidFill>
                  <a:prstClr val="black"/>
                </a:solidFill>
              </a:rPr>
              <a:t>day of arrival </a:t>
            </a:r>
            <a:r>
              <a:rPr lang="en-US" sz="1400" dirty="0" smtClean="0">
                <a:solidFill>
                  <a:prstClr val="black"/>
                </a:solidFill>
              </a:rPr>
              <a:t>to new address. </a:t>
            </a:r>
          </a:p>
          <a:p>
            <a:pPr lvl="2">
              <a:buFont typeface="Wingdings" panose="05000000000000000000" pitchFamily="2" charset="2"/>
              <a:buChar char="§"/>
            </a:pPr>
            <a:endParaRPr lang="en-US" sz="500" dirty="0" smtClean="0">
              <a:solidFill>
                <a:prstClr val="black"/>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069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1" end="11"/>
                                            </p:txEl>
                                          </p:spTgt>
                                        </p:tgtEl>
                                        <p:attrNameLst>
                                          <p:attrName>style.visibility</p:attrName>
                                        </p:attrNameLst>
                                      </p:cBhvr>
                                      <p:to>
                                        <p:strVal val="visible"/>
                                      </p:to>
                                    </p:set>
                                    <p:animEffect transition="in" filter="fade">
                                      <p:cBhvr>
                                        <p:cTn id="18" dur="500"/>
                                        <p:tgtEl>
                                          <p:spTgt spid="3">
                                            <p:txEl>
                                              <p:pRg st="11" end="1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animEffect transition="in" filter="fade">
                                      <p:cBhvr>
                                        <p:cTn id="21" dur="500"/>
                                        <p:tgtEl>
                                          <p:spTgt spid="3">
                                            <p:txEl>
                                              <p:pRg st="12" end="1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3" end="13"/>
                                            </p:txEl>
                                          </p:spTgt>
                                        </p:tgtEl>
                                        <p:attrNameLst>
                                          <p:attrName>style.visibility</p:attrName>
                                        </p:attrNameLst>
                                      </p:cBhvr>
                                      <p:to>
                                        <p:strVal val="visible"/>
                                      </p:to>
                                    </p:set>
                                    <p:animEffect transition="in" filter="fade">
                                      <p:cBhvr>
                                        <p:cTn id="24"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1415" y="0"/>
            <a:ext cx="8229600" cy="914400"/>
          </a:xfrm>
        </p:spPr>
        <p:txBody>
          <a:bodyPr>
            <a:normAutofit/>
          </a:bodyPr>
          <a:lstStyle/>
          <a:p>
            <a:r>
              <a:rPr lang="en-US" sz="3200" b="1" u="sng" dirty="0" smtClean="0"/>
              <a:t>MODES OF TRAVEL (MIXED)</a:t>
            </a:r>
            <a:endParaRPr lang="en-US" sz="3200" b="1" u="sng" dirty="0"/>
          </a:p>
        </p:txBody>
      </p:sp>
      <p:sp>
        <p:nvSpPr>
          <p:cNvPr id="3" name="Subtitle 2"/>
          <p:cNvSpPr>
            <a:spLocks noGrp="1"/>
          </p:cNvSpPr>
          <p:nvPr>
            <p:ph idx="1"/>
          </p:nvPr>
        </p:nvSpPr>
        <p:spPr>
          <a:xfrm>
            <a:off x="2060809" y="838200"/>
            <a:ext cx="7083191" cy="5638800"/>
          </a:xfrm>
        </p:spPr>
        <p:txBody>
          <a:bodyPr>
            <a:noAutofit/>
          </a:bodyPr>
          <a:lstStyle/>
          <a:p>
            <a:pPr marL="285750" indent="-285750">
              <a:buFont typeface="Wingdings" panose="05000000000000000000" pitchFamily="2" charset="2"/>
              <a:buChar char="q"/>
            </a:pPr>
            <a:r>
              <a:rPr lang="en-US" sz="1600" b="1" dirty="0"/>
              <a:t>What if I use more than one mode of travel?</a:t>
            </a:r>
            <a:endParaRPr lang="en-US" sz="1600" dirty="0"/>
          </a:p>
          <a:p>
            <a:pPr marL="742950" lvl="2" indent="-285750">
              <a:buFont typeface="Wingdings" panose="05000000000000000000" pitchFamily="2" charset="2"/>
              <a:buChar char="§"/>
            </a:pPr>
            <a:r>
              <a:rPr lang="en-US" sz="1500" dirty="0"/>
              <a:t>Using more than one mode of travel from one PDS to the other is </a:t>
            </a:r>
            <a:r>
              <a:rPr lang="en-US" sz="1500" dirty="0" smtClean="0"/>
              <a:t>known </a:t>
            </a:r>
            <a:r>
              <a:rPr lang="en-US" sz="1500" dirty="0"/>
              <a:t>as mixed modes. </a:t>
            </a:r>
            <a:r>
              <a:rPr lang="en-US" sz="1500" dirty="0" smtClean="0"/>
              <a:t>If authorized in orders, you can travel to your new address by more than one mode (normally POV and commercial air).</a:t>
            </a:r>
            <a:endParaRPr lang="en-US" sz="1500" dirty="0"/>
          </a:p>
          <a:p>
            <a:pPr marL="457200" lvl="2" indent="0">
              <a:buNone/>
            </a:pPr>
            <a:endParaRPr lang="en-US" sz="900" dirty="0">
              <a:solidFill>
                <a:prstClr val="black"/>
              </a:solidFill>
            </a:endParaRPr>
          </a:p>
          <a:p>
            <a:pPr marL="285750" indent="-285750">
              <a:buFont typeface="Wingdings" panose="05000000000000000000" pitchFamily="2" charset="2"/>
              <a:buChar char="q"/>
            </a:pPr>
            <a:r>
              <a:rPr lang="en-US" sz="1600" b="1" dirty="0" smtClean="0"/>
              <a:t>How will my travel reimbursement be calculated?</a:t>
            </a:r>
          </a:p>
          <a:p>
            <a:pPr marL="742950" lvl="2" indent="-285750">
              <a:buFont typeface="Wingdings" panose="05000000000000000000" pitchFamily="2" charset="2"/>
              <a:buChar char="§"/>
            </a:pPr>
            <a:r>
              <a:rPr lang="en-US" sz="1500" dirty="0" smtClean="0">
                <a:solidFill>
                  <a:prstClr val="black"/>
                </a:solidFill>
              </a:rPr>
              <a:t>Total reimbursement for POV and commercial travel </a:t>
            </a:r>
            <a:r>
              <a:rPr lang="en-US" sz="1500" u="sng" dirty="0" smtClean="0">
                <a:solidFill>
                  <a:prstClr val="black"/>
                </a:solidFill>
              </a:rPr>
              <a:t>cannot</a:t>
            </a:r>
            <a:r>
              <a:rPr lang="en-US" sz="1500" dirty="0" smtClean="0">
                <a:solidFill>
                  <a:prstClr val="black"/>
                </a:solidFill>
              </a:rPr>
              <a:t> be more than the total cost of MALT which is the amount the </a:t>
            </a:r>
            <a:r>
              <a:rPr lang="en-US" sz="1500" dirty="0" err="1" smtClean="0">
                <a:solidFill>
                  <a:prstClr val="black"/>
                </a:solidFill>
              </a:rPr>
              <a:t>mbr</a:t>
            </a:r>
            <a:r>
              <a:rPr lang="en-US" sz="1500" dirty="0" smtClean="0">
                <a:solidFill>
                  <a:prstClr val="black"/>
                </a:solidFill>
              </a:rPr>
              <a:t> would have received if used their POV only. </a:t>
            </a:r>
          </a:p>
          <a:p>
            <a:pPr marL="742950" lvl="2" indent="-285750">
              <a:buFont typeface="Wingdings" panose="05000000000000000000" pitchFamily="2" charset="2"/>
              <a:buChar char="§"/>
            </a:pPr>
            <a:r>
              <a:rPr lang="en-US" sz="1500" dirty="0" smtClean="0">
                <a:solidFill>
                  <a:prstClr val="black"/>
                </a:solidFill>
              </a:rPr>
              <a:t>The comparison will be </a:t>
            </a:r>
            <a:r>
              <a:rPr lang="en-US" sz="1500" u="sng" dirty="0" smtClean="0">
                <a:solidFill>
                  <a:prstClr val="black"/>
                </a:solidFill>
              </a:rPr>
              <a:t>(actual travel completed -vs- MALT);</a:t>
            </a:r>
            <a:r>
              <a:rPr lang="en-US" sz="1500" dirty="0" smtClean="0">
                <a:solidFill>
                  <a:prstClr val="black"/>
                </a:solidFill>
              </a:rPr>
              <a:t> </a:t>
            </a:r>
            <a:r>
              <a:rPr lang="en-US" sz="1500" dirty="0">
                <a:solidFill>
                  <a:prstClr val="black"/>
                </a:solidFill>
              </a:rPr>
              <a:t>u</a:t>
            </a:r>
            <a:r>
              <a:rPr lang="en-US" sz="1500" dirty="0" smtClean="0">
                <a:solidFill>
                  <a:prstClr val="black"/>
                </a:solidFill>
              </a:rPr>
              <a:t>ltimately paying the cheapest route. </a:t>
            </a:r>
            <a:endParaRPr lang="en-US" sz="1500" u="sng" dirty="0">
              <a:solidFill>
                <a:prstClr val="black"/>
              </a:solidFill>
            </a:endParaRPr>
          </a:p>
          <a:p>
            <a:pPr marL="742950" lvl="2" indent="-285750">
              <a:buFont typeface="Wingdings" panose="05000000000000000000" pitchFamily="2" charset="2"/>
              <a:buChar char="§"/>
            </a:pPr>
            <a:endParaRPr lang="en-US" sz="900" dirty="0" smtClean="0">
              <a:solidFill>
                <a:prstClr val="black"/>
              </a:solidFill>
            </a:endParaRPr>
          </a:p>
          <a:p>
            <a:pPr marL="285750" indent="-285750">
              <a:buFont typeface="Wingdings" panose="05000000000000000000" pitchFamily="2" charset="2"/>
              <a:buChar char="q"/>
            </a:pPr>
            <a:r>
              <a:rPr lang="en-US" sz="1600" b="1" dirty="0" smtClean="0"/>
              <a:t>How would my travel time be calculated if I used mix modes?</a:t>
            </a:r>
            <a:endParaRPr lang="en-US" sz="1600" dirty="0" smtClean="0"/>
          </a:p>
          <a:p>
            <a:pPr marL="742950" lvl="2" indent="-285750">
              <a:buFont typeface="Wingdings" panose="05000000000000000000" pitchFamily="2" charset="2"/>
              <a:buChar char="§"/>
            </a:pPr>
            <a:r>
              <a:rPr lang="en-US" sz="1500" dirty="0" smtClean="0"/>
              <a:t>Travel time will be calculated by:</a:t>
            </a:r>
          </a:p>
          <a:p>
            <a:pPr marL="742950" lvl="2" indent="-285750">
              <a:buFont typeface="Wingdings" panose="05000000000000000000" pitchFamily="2" charset="2"/>
              <a:buChar char="§"/>
            </a:pPr>
            <a:endParaRPr lang="en-US" sz="500" dirty="0" smtClean="0"/>
          </a:p>
          <a:p>
            <a:pPr marL="0" algn="ctr">
              <a:buNone/>
            </a:pPr>
            <a:r>
              <a:rPr lang="en-US" sz="1600" u="sng" dirty="0" smtClean="0"/>
              <a:t>Travel days </a:t>
            </a:r>
            <a:r>
              <a:rPr lang="en-US" sz="1600" u="sng" dirty="0"/>
              <a:t>authorized for total distance traveled by </a:t>
            </a:r>
            <a:r>
              <a:rPr lang="en-US" sz="1600" u="sng" dirty="0" smtClean="0"/>
              <a:t>POV </a:t>
            </a:r>
            <a:r>
              <a:rPr lang="en-US" sz="1600" dirty="0" smtClean="0"/>
              <a:t>(350 miles = 1 day)</a:t>
            </a:r>
          </a:p>
          <a:p>
            <a:pPr marL="0" algn="ctr">
              <a:buNone/>
            </a:pPr>
            <a:r>
              <a:rPr lang="en-US" sz="1600" dirty="0" smtClean="0"/>
              <a:t>+ </a:t>
            </a:r>
          </a:p>
          <a:p>
            <a:pPr marL="0" algn="ctr">
              <a:buAutoNum type="arabicParenBoth"/>
            </a:pPr>
            <a:r>
              <a:rPr lang="en-US" sz="1600" u="sng" dirty="0" smtClean="0"/>
              <a:t>day of commercial per diem</a:t>
            </a:r>
          </a:p>
          <a:p>
            <a:pPr marL="0" algn="ctr">
              <a:buAutoNum type="arabicParenBoth"/>
            </a:pPr>
            <a:endParaRPr lang="en-US" sz="500" b="1" dirty="0" smtClean="0"/>
          </a:p>
          <a:p>
            <a:pPr marL="742950" lvl="2" indent="-285750">
              <a:buFont typeface="Wingdings" panose="05000000000000000000" pitchFamily="2" charset="2"/>
              <a:buChar char="§"/>
            </a:pPr>
            <a:r>
              <a:rPr lang="en-US" sz="1500" dirty="0"/>
              <a:t>A</a:t>
            </a:r>
            <a:r>
              <a:rPr lang="en-US" sz="1500" dirty="0" smtClean="0"/>
              <a:t>uthorized travel time </a:t>
            </a:r>
            <a:r>
              <a:rPr lang="en-US" sz="1500" u="sng" dirty="0" smtClean="0"/>
              <a:t>cannot</a:t>
            </a:r>
            <a:r>
              <a:rPr lang="en-US" sz="1500" dirty="0" smtClean="0"/>
              <a:t> exceed the time authorized if the </a:t>
            </a:r>
            <a:r>
              <a:rPr lang="en-US" sz="1500" dirty="0" err="1" smtClean="0"/>
              <a:t>mbr</a:t>
            </a:r>
            <a:r>
              <a:rPr lang="en-US" sz="1500" dirty="0" smtClean="0"/>
              <a:t> would have strictly used their POV. </a:t>
            </a:r>
          </a:p>
          <a:p>
            <a:pPr marL="742950" lvl="2" indent="-285750">
              <a:buFont typeface="Wingdings" panose="05000000000000000000" pitchFamily="2" charset="2"/>
              <a:buChar char="§"/>
            </a:pPr>
            <a:endParaRPr lang="en-US" sz="800" dirty="0" smtClean="0"/>
          </a:p>
          <a:p>
            <a:pPr marL="457200" lvl="2" indent="0">
              <a:buNone/>
            </a:pPr>
            <a:r>
              <a:rPr lang="en-US" sz="1400" dirty="0" smtClean="0"/>
              <a:t>Refer to JTR, </a:t>
            </a:r>
            <a:r>
              <a:rPr lang="en-US" sz="1400" dirty="0" err="1" smtClean="0"/>
              <a:t>Ch</a:t>
            </a:r>
            <a:r>
              <a:rPr lang="en-US" sz="1400" dirty="0" smtClean="0"/>
              <a:t> 5: Permanent Duty Travel, Part A: </a:t>
            </a:r>
            <a:r>
              <a:rPr lang="en-US" sz="1400" dirty="0" err="1" smtClean="0"/>
              <a:t>Mbrs</a:t>
            </a:r>
            <a:r>
              <a:rPr lang="en-US" sz="1400" dirty="0" smtClean="0"/>
              <a:t> Only / Sec 2a. </a:t>
            </a:r>
            <a:r>
              <a:rPr lang="en-US" sz="1400" dirty="0" err="1" smtClean="0"/>
              <a:t>Mbr</a:t>
            </a:r>
            <a:r>
              <a:rPr lang="en-US" sz="1400" dirty="0" smtClean="0"/>
              <a:t> Travel and Transportation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34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fade">
                                      <p:cBhvr>
                                        <p:cTn id="24" dur="500"/>
                                        <p:tgtEl>
                                          <p:spTgt spid="3">
                                            <p:txEl>
                                              <p:pRg st="10" end="1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fade">
                                      <p:cBhvr>
                                        <p:cTn id="27" dur="500"/>
                                        <p:tgtEl>
                                          <p:spTgt spid="3">
                                            <p:txEl>
                                              <p:pRg st="11" end="11"/>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Effect transition="in" filter="fade">
                                      <p:cBhvr>
                                        <p:cTn id="30" dur="500"/>
                                        <p:tgtEl>
                                          <p:spTgt spid="3">
                                            <p:txEl>
                                              <p:pRg st="12" end="12"/>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animEffect transition="in" filter="fade">
                                      <p:cBhvr>
                                        <p:cTn id="33" dur="500"/>
                                        <p:tgtEl>
                                          <p:spTgt spid="3">
                                            <p:txEl>
                                              <p:pRg st="14" end="14"/>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
                                            <p:txEl>
                                              <p:pRg st="16" end="16"/>
                                            </p:txEl>
                                          </p:spTgt>
                                        </p:tgtEl>
                                        <p:attrNameLst>
                                          <p:attrName>style.visibility</p:attrName>
                                        </p:attrNameLst>
                                      </p:cBhvr>
                                      <p:to>
                                        <p:strVal val="visible"/>
                                      </p:to>
                                    </p:set>
                                    <p:animEffect transition="in" filter="fade">
                                      <p:cBhvr>
                                        <p:cTn id="36"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71600" y="24809"/>
            <a:ext cx="8229600" cy="889591"/>
          </a:xfrm>
        </p:spPr>
        <p:txBody>
          <a:bodyPr>
            <a:normAutofit/>
          </a:bodyPr>
          <a:lstStyle/>
          <a:p>
            <a:r>
              <a:rPr lang="en-US" sz="3200" b="1" u="sng" dirty="0" smtClean="0"/>
              <a:t>ADVANCES / DOCUMENTS REQUIRED</a:t>
            </a:r>
            <a:endParaRPr lang="en-US" sz="3200" b="1" u="sng" dirty="0"/>
          </a:p>
        </p:txBody>
      </p:sp>
      <p:sp>
        <p:nvSpPr>
          <p:cNvPr id="3" name="Subtitle 2"/>
          <p:cNvSpPr>
            <a:spLocks noGrp="1"/>
          </p:cNvSpPr>
          <p:nvPr>
            <p:ph idx="1"/>
          </p:nvPr>
        </p:nvSpPr>
        <p:spPr>
          <a:xfrm>
            <a:off x="1600200" y="926804"/>
            <a:ext cx="7358686" cy="5911703"/>
          </a:xfrm>
        </p:spPr>
        <p:txBody>
          <a:bodyPr>
            <a:noAutofit/>
          </a:bodyPr>
          <a:lstStyle/>
          <a:p>
            <a:pPr lvl="1">
              <a:buFont typeface="Wingdings" panose="05000000000000000000" pitchFamily="2" charset="2"/>
              <a:buChar char="q"/>
            </a:pPr>
            <a:r>
              <a:rPr lang="en-US" sz="1600" b="1" u="sng" dirty="0" smtClean="0"/>
              <a:t>Travel Advances.</a:t>
            </a:r>
            <a:r>
              <a:rPr lang="en-US" sz="1600" b="1" dirty="0" smtClean="0"/>
              <a:t> </a:t>
            </a:r>
            <a:r>
              <a:rPr lang="en-US" sz="1600" dirty="0" smtClean="0">
                <a:solidFill>
                  <a:prstClr val="black"/>
                </a:solidFill>
              </a:rPr>
              <a:t>As </a:t>
            </a:r>
            <a:r>
              <a:rPr lang="en-US" sz="1600" dirty="0">
                <a:solidFill>
                  <a:prstClr val="black"/>
                </a:solidFill>
              </a:rPr>
              <a:t>of 1 Jan 2017, travel advances for separation/retirement travel are no longer available unless granted an exception by CO (Battalion/Squadron level).</a:t>
            </a:r>
            <a:endParaRPr lang="en-US" sz="1600" b="1" u="sng" dirty="0"/>
          </a:p>
          <a:p>
            <a:pPr lvl="1">
              <a:buFont typeface="Wingdings" panose="05000000000000000000" pitchFamily="2" charset="2"/>
              <a:buChar char="q"/>
            </a:pPr>
            <a:endParaRPr lang="en-US" sz="1000" b="1" u="sng" dirty="0" smtClean="0"/>
          </a:p>
          <a:p>
            <a:pPr lvl="1">
              <a:buFont typeface="Wingdings" panose="05000000000000000000" pitchFamily="2" charset="2"/>
              <a:buChar char="q"/>
            </a:pPr>
            <a:r>
              <a:rPr lang="en-US" sz="1600" b="1" u="sng" dirty="0" smtClean="0"/>
              <a:t>Members </a:t>
            </a:r>
            <a:r>
              <a:rPr lang="en-US" sz="1600" b="1" u="sng" dirty="0"/>
              <a:t>Approved for Separations Advance. (MALT only / No Per Diem) </a:t>
            </a:r>
            <a:endParaRPr lang="en-US" sz="1600" dirty="0"/>
          </a:p>
          <a:p>
            <a:pPr lvl="2">
              <a:buFont typeface="Wingdings" panose="05000000000000000000" pitchFamily="2" charset="2"/>
              <a:buChar char="§"/>
            </a:pPr>
            <a:r>
              <a:rPr lang="en-US" sz="1600" dirty="0" err="1"/>
              <a:t>Mbr</a:t>
            </a:r>
            <a:r>
              <a:rPr lang="en-US" sz="1600" dirty="0"/>
              <a:t>/</a:t>
            </a:r>
            <a:r>
              <a:rPr lang="en-US" sz="1600" dirty="0" err="1"/>
              <a:t>depns</a:t>
            </a:r>
            <a:r>
              <a:rPr lang="en-US" sz="1600" dirty="0"/>
              <a:t> authorized advance for transportation mode intended to use. </a:t>
            </a:r>
          </a:p>
          <a:p>
            <a:pPr lvl="2">
              <a:buFont typeface="Wingdings" panose="05000000000000000000" pitchFamily="2" charset="2"/>
              <a:buChar char="§"/>
            </a:pPr>
            <a:r>
              <a:rPr lang="en-US" sz="1600" dirty="0" err="1"/>
              <a:t>Mbr</a:t>
            </a:r>
            <a:r>
              <a:rPr lang="en-US" sz="1600" dirty="0"/>
              <a:t> may travel from place of separation to a home of selection. Travel to home of selection is based on actual travel performed and permanent residence established. </a:t>
            </a:r>
          </a:p>
          <a:p>
            <a:pPr lvl="1">
              <a:buFont typeface="Wingdings" panose="05000000000000000000" pitchFamily="2" charset="2"/>
              <a:buChar char="q"/>
            </a:pPr>
            <a:endParaRPr lang="en-US" sz="1000" b="1" u="sng" dirty="0" smtClean="0">
              <a:solidFill>
                <a:prstClr val="black"/>
              </a:solidFill>
            </a:endParaRPr>
          </a:p>
          <a:p>
            <a:pPr lvl="1">
              <a:buFont typeface="Wingdings" panose="05000000000000000000" pitchFamily="2" charset="2"/>
              <a:buChar char="q"/>
            </a:pPr>
            <a:r>
              <a:rPr lang="en-US" sz="1600" b="1" u="sng" dirty="0" smtClean="0">
                <a:solidFill>
                  <a:prstClr val="black"/>
                </a:solidFill>
              </a:rPr>
              <a:t>Documents Required for Travel Advance. </a:t>
            </a:r>
            <a:endParaRPr lang="en-US" sz="1600" dirty="0" smtClean="0">
              <a:solidFill>
                <a:prstClr val="black"/>
              </a:solidFill>
            </a:endParaRPr>
          </a:p>
          <a:p>
            <a:pPr lvl="2">
              <a:buFont typeface="Wingdings" panose="05000000000000000000" pitchFamily="2" charset="2"/>
              <a:buChar char="§"/>
            </a:pPr>
            <a:r>
              <a:rPr lang="en-US" sz="1600" dirty="0">
                <a:solidFill>
                  <a:prstClr val="black"/>
                </a:solidFill>
              </a:rPr>
              <a:t>The written exception. </a:t>
            </a:r>
          </a:p>
          <a:p>
            <a:pPr lvl="2">
              <a:buFont typeface="Wingdings" panose="05000000000000000000" pitchFamily="2" charset="2"/>
              <a:buChar char="§"/>
            </a:pPr>
            <a:r>
              <a:rPr lang="en-US" sz="1600" dirty="0">
                <a:solidFill>
                  <a:prstClr val="black"/>
                </a:solidFill>
              </a:rPr>
              <a:t>NAVMC 11115</a:t>
            </a:r>
          </a:p>
          <a:p>
            <a:pPr lvl="2">
              <a:buFont typeface="Wingdings" panose="05000000000000000000" pitchFamily="2" charset="2"/>
              <a:buChar char="§"/>
            </a:pPr>
            <a:r>
              <a:rPr lang="en-US" sz="1600" dirty="0">
                <a:solidFill>
                  <a:prstClr val="black"/>
                </a:solidFill>
              </a:rPr>
              <a:t>Leave While Awaiting Separation orders</a:t>
            </a:r>
          </a:p>
          <a:p>
            <a:pPr lvl="2">
              <a:buFont typeface="Wingdings" panose="05000000000000000000" pitchFamily="2" charset="2"/>
              <a:buChar char="§"/>
            </a:pPr>
            <a:endParaRPr lang="en-US" sz="1000" dirty="0" smtClean="0">
              <a:solidFill>
                <a:prstClr val="black"/>
              </a:solidFill>
            </a:endParaRPr>
          </a:p>
          <a:p>
            <a:pPr lvl="1">
              <a:buFont typeface="Wingdings" panose="05000000000000000000" pitchFamily="2" charset="2"/>
              <a:buChar char="q"/>
            </a:pPr>
            <a:r>
              <a:rPr lang="en-US" sz="1600" b="1" u="sng" dirty="0" smtClean="0">
                <a:solidFill>
                  <a:prstClr val="black"/>
                </a:solidFill>
              </a:rPr>
              <a:t>Documents </a:t>
            </a:r>
            <a:r>
              <a:rPr lang="en-US" sz="1600" b="1" u="sng" dirty="0">
                <a:solidFill>
                  <a:prstClr val="black"/>
                </a:solidFill>
              </a:rPr>
              <a:t>Required for </a:t>
            </a:r>
            <a:r>
              <a:rPr lang="en-US" sz="1600" b="1" u="sng" dirty="0" smtClean="0">
                <a:solidFill>
                  <a:prstClr val="black"/>
                </a:solidFill>
              </a:rPr>
              <a:t>Settlement. </a:t>
            </a:r>
            <a:endParaRPr lang="en-US" sz="1600" dirty="0">
              <a:solidFill>
                <a:prstClr val="black"/>
              </a:solidFill>
            </a:endParaRPr>
          </a:p>
          <a:p>
            <a:pPr lvl="2">
              <a:buFont typeface="Wingdings" panose="05000000000000000000" pitchFamily="2" charset="2"/>
              <a:buChar char="§"/>
            </a:pPr>
            <a:r>
              <a:rPr lang="en-US" sz="1600" dirty="0">
                <a:solidFill>
                  <a:prstClr val="black"/>
                </a:solidFill>
              </a:rPr>
              <a:t>Leave While Awaiting Separation orders </a:t>
            </a:r>
          </a:p>
          <a:p>
            <a:pPr lvl="2">
              <a:buFont typeface="Wingdings" panose="05000000000000000000" pitchFamily="2" charset="2"/>
              <a:buChar char="§"/>
            </a:pPr>
            <a:r>
              <a:rPr lang="en-US" sz="1600" dirty="0">
                <a:solidFill>
                  <a:prstClr val="black"/>
                </a:solidFill>
              </a:rPr>
              <a:t>NAVMC 11060</a:t>
            </a:r>
          </a:p>
          <a:p>
            <a:pPr lvl="2">
              <a:buFont typeface="Wingdings" panose="05000000000000000000" pitchFamily="2" charset="2"/>
              <a:buChar char="§"/>
            </a:pPr>
            <a:r>
              <a:rPr lang="en-US" sz="1600" dirty="0">
                <a:solidFill>
                  <a:prstClr val="black"/>
                </a:solidFill>
              </a:rPr>
              <a:t>DD 1351-2</a:t>
            </a:r>
          </a:p>
          <a:p>
            <a:pPr lvl="2">
              <a:buFont typeface="Wingdings" panose="05000000000000000000" pitchFamily="2" charset="2"/>
              <a:buChar char="§"/>
            </a:pPr>
            <a:r>
              <a:rPr lang="en-US" sz="1600" dirty="0">
                <a:solidFill>
                  <a:prstClr val="black"/>
                </a:solidFill>
              </a:rPr>
              <a:t>Commercial transportation equal or greater than $75.00 (if applicable)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8" y="0"/>
            <a:ext cx="2151187" cy="6850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129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TotalTime>
  <Words>1816</Words>
  <Application>Microsoft Office PowerPoint</Application>
  <PresentationFormat>On-screen Show (4:3)</PresentationFormat>
  <Paragraphs>224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REGIONAL DISBURSING OFFICE – WEST</vt:lpstr>
      <vt:lpstr>CURRICULUM OVERVIEW</vt:lpstr>
      <vt:lpstr>SEPARATION CATEGORIES</vt:lpstr>
      <vt:lpstr>TRAVEL ENTITLEMENTS</vt:lpstr>
      <vt:lpstr>REIMBURSABLE EXPENSES</vt:lpstr>
      <vt:lpstr>MODES OF TRAVEL (POV)</vt:lpstr>
      <vt:lpstr>MODES OF TRAVEL (COMMERICAL)</vt:lpstr>
      <vt:lpstr>MODES OF TRAVEL (MIXED)</vt:lpstr>
      <vt:lpstr>ADVANCES / DOCUMENTS REQUIRED</vt:lpstr>
      <vt:lpstr>APPROVED SEPARATION ADVANCES</vt:lpstr>
      <vt:lpstr>LEAVE WHILE AWAITING SEPARATION ORDERS</vt:lpstr>
      <vt:lpstr>NAVMC 11060 (SEPARATION/TRAVEL PAY CERT)</vt:lpstr>
      <vt:lpstr>PowerPoint Presentation</vt:lpstr>
      <vt:lpstr>TRAVEL CLAIM SUBMISSION</vt:lpstr>
      <vt:lpstr>USEFUL INFORMATION</vt:lpstr>
      <vt:lpstr>USEFUL INFORMATION</vt:lpstr>
      <vt:lpstr>REFERENCES / POINTS OF CONTACT</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TRAVEL SYSTEM</dc:title>
  <dc:creator>Gallegos SSgt Alyssa V</dc:creator>
  <cp:lastModifiedBy>Gallegos SSgt Alyssa V</cp:lastModifiedBy>
  <cp:revision>127</cp:revision>
  <dcterms:created xsi:type="dcterms:W3CDTF">2017-06-06T16:51:05Z</dcterms:created>
  <dcterms:modified xsi:type="dcterms:W3CDTF">2017-11-16T18:31:19Z</dcterms:modified>
</cp:coreProperties>
</file>